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7" r:id="rId10"/>
    <p:sldId id="278" r:id="rId11"/>
    <p:sldId id="263" r:id="rId12"/>
    <p:sldId id="279" r:id="rId13"/>
    <p:sldId id="280" r:id="rId14"/>
    <p:sldId id="281" r:id="rId15"/>
    <p:sldId id="284" r:id="rId16"/>
    <p:sldId id="285" r:id="rId17"/>
    <p:sldId id="286" r:id="rId18"/>
    <p:sldId id="274" r:id="rId19"/>
    <p:sldId id="282" r:id="rId20"/>
    <p:sldId id="283" r:id="rId21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2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700" b="0" i="0">
                <a:solidFill>
                  <a:srgbClr val="181724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7862" y="6355243"/>
            <a:ext cx="12912275" cy="1030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2658285"/>
            <a:ext cx="8754110" cy="6689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0" i="0">
                <a:solidFill>
                  <a:srgbClr val="181724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9425" y="2574533"/>
            <a:ext cx="7702550" cy="5133975"/>
            <a:chOff x="1029425" y="2574533"/>
            <a:chExt cx="7702550" cy="5133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7666" y="2574533"/>
              <a:ext cx="5133974" cy="51339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425" y="2574533"/>
              <a:ext cx="5132617" cy="513271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09952" y="3378854"/>
            <a:ext cx="7621270" cy="313355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lang="ru-RU" sz="6550" spc="390" dirty="0"/>
              <a:t>Программная система</a:t>
            </a:r>
            <a:br>
              <a:rPr lang="ru-RU" sz="6550" spc="390" dirty="0"/>
            </a:br>
            <a:r>
              <a:rPr lang="ru-RU" sz="6550" spc="390" dirty="0"/>
              <a:t>«Университет»</a:t>
            </a:r>
            <a:endParaRPr sz="6550" dirty="0"/>
          </a:p>
        </p:txBody>
      </p:sp>
      <p:sp>
        <p:nvSpPr>
          <p:cNvPr id="7" name="object 7"/>
          <p:cNvSpPr txBox="1"/>
          <p:nvPr/>
        </p:nvSpPr>
        <p:spPr>
          <a:xfrm>
            <a:off x="11506200" y="8115300"/>
            <a:ext cx="5766425" cy="12522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34489" algn="r">
              <a:lnSpc>
                <a:spcPct val="107800"/>
              </a:lnSpc>
              <a:spcBef>
                <a:spcPts val="95"/>
              </a:spcBef>
            </a:pPr>
            <a:r>
              <a:rPr lang="ru-RU" sz="2550" b="1" spc="85" dirty="0">
                <a:solidFill>
                  <a:srgbClr val="FFFFFF"/>
                </a:solidFill>
                <a:latin typeface="Roboto Bk"/>
                <a:cs typeface="Roboto Bk"/>
              </a:rPr>
              <a:t>Подготовил</a:t>
            </a:r>
            <a:r>
              <a:rPr lang="ru-RU" sz="2550" b="1" spc="155" dirty="0">
                <a:solidFill>
                  <a:srgbClr val="FFFFFF"/>
                </a:solidFill>
                <a:latin typeface="Roboto Bk"/>
                <a:cs typeface="Roboto Bk"/>
              </a:rPr>
              <a:t>:</a:t>
            </a:r>
            <a:br>
              <a:rPr lang="ru-RU" sz="1700" b="1" spc="315" dirty="0">
                <a:solidFill>
                  <a:srgbClr val="FFFFFF"/>
                </a:solidFill>
                <a:latin typeface="Tahoma"/>
                <a:cs typeface="Tahoma"/>
              </a:rPr>
            </a:br>
            <a:r>
              <a:rPr sz="1700" spc="-5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ru-RU" sz="2550" b="1" spc="315" dirty="0">
                <a:solidFill>
                  <a:srgbClr val="FFFFFF"/>
                </a:solidFill>
                <a:latin typeface="Roboto Bk"/>
                <a:cs typeface="Roboto Bk"/>
              </a:rPr>
              <a:t>Студент группы ПРИ-120</a:t>
            </a:r>
            <a:br>
              <a:rPr lang="ru-RU" sz="2550" b="1" spc="315" dirty="0">
                <a:solidFill>
                  <a:srgbClr val="FFFFFF"/>
                </a:solidFill>
                <a:latin typeface="Roboto Bk"/>
                <a:cs typeface="Roboto Bk"/>
              </a:rPr>
            </a:br>
            <a:r>
              <a:rPr lang="ru-RU" sz="2550" b="1" spc="315" dirty="0">
                <a:solidFill>
                  <a:srgbClr val="FFFFFF"/>
                </a:solidFill>
                <a:latin typeface="Roboto Bk"/>
                <a:cs typeface="Roboto Bk"/>
              </a:rPr>
              <a:t>Грачев Д.А</a:t>
            </a:r>
            <a:r>
              <a:rPr sz="2550" b="1" spc="955" dirty="0">
                <a:solidFill>
                  <a:srgbClr val="FFFFFF"/>
                </a:solidFill>
                <a:latin typeface="Roboto Bk"/>
                <a:cs typeface="Roboto Bk"/>
              </a:rPr>
              <a:t>  </a:t>
            </a:r>
            <a:r>
              <a:rPr sz="2550" b="1" spc="869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endParaRPr sz="2550" dirty="0">
              <a:latin typeface="Roboto Bk"/>
              <a:cs typeface="Roboto B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spc="560" dirty="0">
                <a:solidFill>
                  <a:srgbClr val="181724"/>
                </a:solidFill>
              </a:rPr>
              <a:t>Диаграмма классов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10</a:t>
            </a:r>
            <a:endParaRPr sz="2250" dirty="0">
              <a:latin typeface="Microsoft Sans Serif"/>
              <a:cs typeface="Microsoft Sans Serif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FEDC04-985B-4C52-8B44-D88A6060C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6" y="1686717"/>
            <a:ext cx="16426969" cy="8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3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141" y="3149253"/>
            <a:ext cx="3076574" cy="3076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8400" y="6517712"/>
            <a:ext cx="5846538" cy="91178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pc="715" dirty="0"/>
              <a:t>РЕАЛИЗАЦИЯ</a:t>
            </a:r>
            <a:endParaRPr sz="66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4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11</a:t>
            </a:r>
            <a:endParaRPr sz="22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Главная страница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414498-FE9A-4CF8-9EB6-7B112803CED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 r="728" b="6273"/>
          <a:stretch/>
        </p:blipFill>
        <p:spPr bwMode="auto">
          <a:xfrm>
            <a:off x="272006" y="1001558"/>
            <a:ext cx="17501916" cy="79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12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78840-042F-486E-BFC7-AA19FC351502}"/>
              </a:ext>
            </a:extLst>
          </p:cNvPr>
          <p:cNvSpPr txBox="1"/>
          <p:nvPr/>
        </p:nvSpPr>
        <p:spPr>
          <a:xfrm>
            <a:off x="13000826" y="7277100"/>
            <a:ext cx="43053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а – навигация</a:t>
            </a:r>
            <a:r>
              <a:rPr lang="en-US" sz="20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 </a:t>
            </a:r>
            <a:br>
              <a:rPr lang="en-US" sz="20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</a:br>
            <a:r>
              <a:rPr lang="ru-RU" sz="20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б – метка пользователя</a:t>
            </a:r>
            <a:br>
              <a:rPr lang="en-US" sz="20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</a:br>
            <a:r>
              <a:rPr lang="ru-RU" sz="20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в – информация о университете</a:t>
            </a:r>
            <a:endParaRPr lang="ru-RU" sz="2000" dirty="0">
              <a:solidFill>
                <a:srgbClr val="181724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43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Страница профиля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7B61D2-A64A-48FB-A20F-37DEEE89911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" r="782"/>
          <a:stretch/>
        </p:blipFill>
        <p:spPr bwMode="auto">
          <a:xfrm>
            <a:off x="276769" y="1023544"/>
            <a:ext cx="17451879" cy="775458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13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276769" y="753595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538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Страница входа</a:t>
            </a:r>
            <a:r>
              <a:rPr lang="en-US" sz="4000" dirty="0">
                <a:solidFill>
                  <a:srgbClr val="181724"/>
                </a:solidFill>
              </a:rPr>
              <a:t>/</a:t>
            </a:r>
            <a:r>
              <a:rPr lang="ru-RU" sz="4000" dirty="0">
                <a:solidFill>
                  <a:srgbClr val="181724"/>
                </a:solidFill>
              </a:rPr>
              <a:t>регистрации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CB2C08-C0CD-4E3F-AD01-120DBDB6649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1" y="1039658"/>
            <a:ext cx="16888500" cy="78376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14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286294" y="8028142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D7272F-9A3C-4AFE-9A43-DA18E9EA0E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400" y="7445576"/>
            <a:ext cx="8992870" cy="23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1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Страница входа</a:t>
            </a:r>
            <a:r>
              <a:rPr lang="en-US" sz="4000" dirty="0">
                <a:solidFill>
                  <a:srgbClr val="181724"/>
                </a:solidFill>
              </a:rPr>
              <a:t>/</a:t>
            </a:r>
            <a:r>
              <a:rPr lang="ru-RU" sz="4000" dirty="0">
                <a:solidFill>
                  <a:srgbClr val="181724"/>
                </a:solidFill>
              </a:rPr>
              <a:t>регистрации</a:t>
            </a:r>
            <a:endParaRPr sz="4000" dirty="0">
              <a:solidFill>
                <a:srgbClr val="181724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40C797-27C6-4108-A7EE-F4860E1ADCBD}"/>
              </a:ext>
            </a:extLst>
          </p:cNvPr>
          <p:cNvPicPr/>
          <p:nvPr/>
        </p:nvPicPr>
        <p:blipFill rotWithShape="1">
          <a:blip r:embed="rId2"/>
          <a:srcRect r="736"/>
          <a:stretch/>
        </p:blipFill>
        <p:spPr>
          <a:xfrm>
            <a:off x="996161" y="1011083"/>
            <a:ext cx="16529839" cy="77138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15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996161" y="750570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07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Соединение с помощью </a:t>
            </a:r>
            <a:r>
              <a:rPr lang="en-US" sz="4000" dirty="0">
                <a:solidFill>
                  <a:srgbClr val="181724"/>
                </a:solidFill>
              </a:rPr>
              <a:t>API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</a:t>
            </a:r>
            <a:r>
              <a:rPr lang="en-US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6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996161" y="750570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CEF4B6-4F58-48B9-A1C7-92910C6075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818" y="1198090"/>
            <a:ext cx="12469443" cy="29548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8F4F99-A4E6-4061-AE80-1CF8E9C014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0799" y="2513334"/>
            <a:ext cx="11544065" cy="11823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545D39-6B2B-4EC7-9A87-D9E21667930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75527"/>
            <a:ext cx="8867231" cy="623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687BFCA-0C33-4636-8DFC-57DD4D63A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3541940"/>
            <a:ext cx="7229702" cy="2705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B050B7-604F-49B9-B7FB-12F38F19190B}"/>
              </a:ext>
            </a:extLst>
          </p:cNvPr>
          <p:cNvSpPr txBox="1"/>
          <p:nvPr/>
        </p:nvSpPr>
        <p:spPr>
          <a:xfrm>
            <a:off x="10400983" y="6994761"/>
            <a:ext cx="56679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а – маршрут контроллера</a:t>
            </a:r>
            <a:br>
              <a:rPr lang="en-US" sz="24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</a:br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б – маршрут метода</a:t>
            </a:r>
            <a:endParaRPr lang="en-US" sz="2400" dirty="0">
              <a:solidFill>
                <a:srgbClr val="181724"/>
              </a:solidFill>
              <a:latin typeface="Lucida Sans Unicode" panose="020B0602030504020204" pitchFamily="34" charset="0"/>
              <a:ea typeface="Times New Roman" panose="02020603050405020304" pitchFamily="18" charset="0"/>
              <a:cs typeface="Lucida Sans Unicode" panose="020B0602030504020204" pitchFamily="34" charset="0"/>
            </a:endParaRPr>
          </a:p>
          <a:p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в – взаимодействие с базой данных</a:t>
            </a:r>
            <a:endParaRPr lang="ru-RU" sz="2400" dirty="0">
              <a:solidFill>
                <a:srgbClr val="181724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09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Метод обработки теста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1</a:t>
            </a:r>
            <a:r>
              <a:rPr lang="en-US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7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996161" y="7505700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B8C672-0BB7-46A6-864E-07CF0A0444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44" y="1100032"/>
            <a:ext cx="14325056" cy="876786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7E09AC-B3AD-42BF-9534-2BB55ED1D43D}"/>
              </a:ext>
            </a:extLst>
          </p:cNvPr>
          <p:cNvSpPr txBox="1"/>
          <p:nvPr/>
        </p:nvSpPr>
        <p:spPr>
          <a:xfrm>
            <a:off x="14706600" y="6743700"/>
            <a:ext cx="3352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а – приведение данных из </a:t>
            </a:r>
            <a:r>
              <a:rPr lang="ru-RU" sz="2400" dirty="0" err="1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бд</a:t>
            </a:r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 к словарю</a:t>
            </a:r>
            <a:br>
              <a:rPr lang="en-US" sz="2400" dirty="0">
                <a:solidFill>
                  <a:srgbClr val="181724"/>
                </a:solidFill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</a:br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б – подсчет очков за тест	</a:t>
            </a:r>
            <a:endParaRPr lang="en-US" sz="2400" dirty="0">
              <a:solidFill>
                <a:srgbClr val="181724"/>
              </a:solidFill>
              <a:latin typeface="Lucida Sans Unicode" panose="020B0602030504020204" pitchFamily="34" charset="0"/>
              <a:ea typeface="Times New Roman" panose="02020603050405020304" pitchFamily="18" charset="0"/>
              <a:cs typeface="Lucida Sans Unicode" panose="020B0602030504020204" pitchFamily="34" charset="0"/>
            </a:endParaRPr>
          </a:p>
          <a:p>
            <a:r>
              <a:rPr lang="ru-RU" sz="2400" dirty="0">
                <a:solidFill>
                  <a:srgbClr val="181724"/>
                </a:solidFill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Lucida Sans Unicode" panose="020B0602030504020204" pitchFamily="34" charset="0"/>
              </a:rPr>
              <a:t>в – добавление студента в список сдавших тест</a:t>
            </a:r>
            <a:endParaRPr lang="ru-RU" sz="2400" dirty="0">
              <a:solidFill>
                <a:srgbClr val="181724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007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4185" y="2247900"/>
            <a:ext cx="6139630" cy="99386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ru-RU" sz="6350" spc="505" dirty="0">
                <a:solidFill>
                  <a:srgbClr val="181724"/>
                </a:solidFill>
              </a:rPr>
              <a:t>ЗАКЛЮЧЕНИЕ</a:t>
            </a:r>
            <a:endParaRPr sz="6350" dirty="0"/>
          </a:p>
        </p:txBody>
      </p:sp>
      <p:sp>
        <p:nvSpPr>
          <p:cNvPr id="3" name="object 3"/>
          <p:cNvSpPr txBox="1"/>
          <p:nvPr/>
        </p:nvSpPr>
        <p:spPr>
          <a:xfrm>
            <a:off x="1806594" y="4523267"/>
            <a:ext cx="14675485" cy="31348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9000"/>
              </a:lnSpc>
              <a:spcBef>
                <a:spcPts val="95"/>
              </a:spcBef>
            </a:pPr>
            <a:r>
              <a:rPr sz="2450" spc="95" dirty="0">
                <a:solidFill>
                  <a:srgbClr val="181724"/>
                </a:solidFill>
                <a:latin typeface="Roboto"/>
                <a:cs typeface="Roboto"/>
              </a:rPr>
              <a:t>В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 ходе выполнения курсового проекта была спроектирована и разработана программная система «Университет» для автоматизации взаимодействия университета с пользователями.</a:t>
            </a:r>
            <a:b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</a:b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Было разработано клиент-серверное приложение, в котором было налажено сообщение с помощью HTTP-запросов. Для отрисовки пользовательского интерфейса использовался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React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, для обработки запросов к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API 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использовался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ASP.NET Core 6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, для взаимодействия с базой данных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Entity Framework 6</a:t>
            </a:r>
            <a:r>
              <a:rPr lang="ru-RU" sz="2450" spc="95" dirty="0">
                <a:solidFill>
                  <a:srgbClr val="181724"/>
                </a:solidFill>
                <a:latin typeface="Roboto"/>
                <a:cs typeface="Roboto"/>
              </a:rPr>
              <a:t>, в качестве СУБД использовался </a:t>
            </a:r>
            <a:r>
              <a:rPr lang="en-US" sz="2450" spc="95" dirty="0">
                <a:solidFill>
                  <a:srgbClr val="181724"/>
                </a:solidFill>
                <a:latin typeface="Roboto"/>
                <a:cs typeface="Roboto"/>
              </a:rPr>
              <a:t>MySQL.</a:t>
            </a:r>
            <a:endParaRPr sz="1650" dirty="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369185" cy="4104640"/>
            <a:chOff x="0" y="0"/>
            <a:chExt cx="2369185" cy="4104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368504" cy="41042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47515"/>
              <a:ext cx="2369185" cy="2607310"/>
            </a:xfrm>
            <a:custGeom>
              <a:avLst/>
              <a:gdLst/>
              <a:ahLst/>
              <a:cxnLst/>
              <a:rect l="l" t="t" r="r" b="b"/>
              <a:pathLst>
                <a:path w="2369185" h="2607310">
                  <a:moveTo>
                    <a:pt x="0" y="561582"/>
                  </a:moveTo>
                  <a:lnTo>
                    <a:pt x="0" y="537091"/>
                  </a:lnTo>
                  <a:lnTo>
                    <a:pt x="2353133" y="1550"/>
                  </a:lnTo>
                  <a:lnTo>
                    <a:pt x="2357789" y="0"/>
                  </a:lnTo>
                  <a:lnTo>
                    <a:pt x="2363221" y="2326"/>
                  </a:lnTo>
                  <a:lnTo>
                    <a:pt x="2365549" y="6978"/>
                  </a:lnTo>
                  <a:lnTo>
                    <a:pt x="2368653" y="11631"/>
                  </a:lnTo>
                  <a:lnTo>
                    <a:pt x="2367877" y="17058"/>
                  </a:lnTo>
                  <a:lnTo>
                    <a:pt x="2363997" y="20934"/>
                  </a:lnTo>
                  <a:lnTo>
                    <a:pt x="2353365" y="32565"/>
                  </a:lnTo>
                  <a:lnTo>
                    <a:pt x="2322095" y="32565"/>
                  </a:lnTo>
                  <a:lnTo>
                    <a:pt x="0" y="561582"/>
                  </a:lnTo>
                  <a:close/>
                </a:path>
                <a:path w="2369185" h="2607310">
                  <a:moveTo>
                    <a:pt x="0" y="2606928"/>
                  </a:moveTo>
                  <a:lnTo>
                    <a:pt x="0" y="2572984"/>
                  </a:lnTo>
                  <a:lnTo>
                    <a:pt x="2322095" y="32565"/>
                  </a:lnTo>
                  <a:lnTo>
                    <a:pt x="2353365" y="32565"/>
                  </a:lnTo>
                  <a:lnTo>
                    <a:pt x="0" y="2606928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056562" y="6233853"/>
            <a:ext cx="2232025" cy="4053204"/>
            <a:chOff x="16056562" y="6233853"/>
            <a:chExt cx="2232025" cy="405320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6711" y="6233853"/>
              <a:ext cx="2231287" cy="40531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056562" y="7533720"/>
              <a:ext cx="2232025" cy="2457450"/>
            </a:xfrm>
            <a:custGeom>
              <a:avLst/>
              <a:gdLst/>
              <a:ahLst/>
              <a:cxnLst/>
              <a:rect l="l" t="t" r="r" b="b"/>
              <a:pathLst>
                <a:path w="2232025" h="2457450">
                  <a:moveTo>
                    <a:pt x="2231436" y="1926504"/>
                  </a:moveTo>
                  <a:lnTo>
                    <a:pt x="2231436" y="1950964"/>
                  </a:lnTo>
                  <a:lnTo>
                    <a:pt x="15518" y="2455276"/>
                  </a:lnTo>
                  <a:lnTo>
                    <a:pt x="10862" y="2456827"/>
                  </a:lnTo>
                  <a:lnTo>
                    <a:pt x="5431" y="2454501"/>
                  </a:lnTo>
                  <a:lnTo>
                    <a:pt x="3103" y="2449848"/>
                  </a:lnTo>
                  <a:lnTo>
                    <a:pt x="0" y="2445192"/>
                  </a:lnTo>
                  <a:lnTo>
                    <a:pt x="775" y="2439768"/>
                  </a:lnTo>
                  <a:lnTo>
                    <a:pt x="4655" y="2435892"/>
                  </a:lnTo>
                  <a:lnTo>
                    <a:pt x="15287" y="2424261"/>
                  </a:lnTo>
                  <a:lnTo>
                    <a:pt x="46556" y="2424261"/>
                  </a:lnTo>
                  <a:lnTo>
                    <a:pt x="2231436" y="1926504"/>
                  </a:lnTo>
                  <a:close/>
                </a:path>
                <a:path w="2232025" h="2457450">
                  <a:moveTo>
                    <a:pt x="2231436" y="0"/>
                  </a:moveTo>
                  <a:lnTo>
                    <a:pt x="2231436" y="33959"/>
                  </a:lnTo>
                  <a:lnTo>
                    <a:pt x="46556" y="2424261"/>
                  </a:lnTo>
                  <a:lnTo>
                    <a:pt x="15287" y="2424261"/>
                  </a:lnTo>
                  <a:lnTo>
                    <a:pt x="2231436" y="0"/>
                  </a:lnTo>
                  <a:close/>
                </a:path>
              </a:pathLst>
            </a:custGeom>
            <a:solidFill>
              <a:srgbClr val="1817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Компонент «</a:t>
            </a:r>
            <a:r>
              <a:rPr lang="en-US" sz="4000" dirty="0">
                <a:solidFill>
                  <a:srgbClr val="181724"/>
                </a:solidFill>
              </a:rPr>
              <a:t>Test</a:t>
            </a:r>
            <a:r>
              <a:rPr lang="ru-RU" sz="4000" dirty="0">
                <a:solidFill>
                  <a:srgbClr val="181724"/>
                </a:solidFill>
              </a:rPr>
              <a:t>»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-1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286294" y="8028142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7BEE2E-592C-485D-BE5B-69E3CA9C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1" y="864503"/>
            <a:ext cx="11972381" cy="92305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1CB7F1-AC0D-4D5D-B772-5CC6C9AB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1790699"/>
            <a:ext cx="7809957" cy="420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7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754425"/>
            <a:ext cx="7743825" cy="973343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lang="ru-RU" sz="5700" spc="175" dirty="0">
                <a:solidFill>
                  <a:srgbClr val="181724"/>
                </a:solidFill>
              </a:rPr>
              <a:t>Цель работы</a:t>
            </a:r>
            <a:endParaRPr sz="57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16000" y="2019300"/>
            <a:ext cx="8754110" cy="7482818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lang="ru-RU" sz="4800" dirty="0">
                <a:latin typeface="Tahoma"/>
                <a:cs typeface="Tahoma"/>
              </a:rPr>
              <a:t>изучение процесса разработки сложных систем на примере программной системы, позволяющей проводить онлайн тестирование студентов, получать обратную связь от пользователей и регистрировать различных пользователей в системе под разными ролями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120" dirty="0">
                <a:solidFill>
                  <a:srgbClr val="181724"/>
                </a:solidFill>
                <a:latin typeface="Roboto Bk"/>
                <a:cs typeface="Roboto Bk"/>
              </a:rPr>
              <a:t>0</a:t>
            </a:r>
            <a:r>
              <a:rPr sz="2250" b="1" spc="125" dirty="0">
                <a:solidFill>
                  <a:srgbClr val="181724"/>
                </a:solidFill>
                <a:latin typeface="Roboto Bk"/>
                <a:cs typeface="Roboto Bk"/>
              </a:rPr>
              <a:t>2</a:t>
            </a:r>
            <a:endParaRPr sz="2250">
              <a:latin typeface="Roboto Bk"/>
              <a:cs typeface="Roboto Bk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0007" y="3297987"/>
            <a:ext cx="7605498" cy="59569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dirty="0">
                <a:solidFill>
                  <a:srgbClr val="181724"/>
                </a:solidFill>
              </a:rPr>
              <a:t>Переключение вкладок профиля</a:t>
            </a:r>
            <a:endParaRPr sz="4000" dirty="0">
              <a:solidFill>
                <a:srgbClr val="181724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-2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14F40D-CB8B-4E25-8146-875DFF888F3A}"/>
              </a:ext>
            </a:extLst>
          </p:cNvPr>
          <p:cNvSpPr/>
          <p:nvPr/>
        </p:nvSpPr>
        <p:spPr>
          <a:xfrm>
            <a:off x="286294" y="8028142"/>
            <a:ext cx="866231" cy="121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617A87-698B-45C0-B4A8-EB7946FB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8" y="1039658"/>
            <a:ext cx="13017625" cy="67708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ED1053-C8A7-4F68-9B75-800D6A566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92" y="7312513"/>
            <a:ext cx="10299775" cy="28321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6B206F-A87E-4939-9B09-23CCFFED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194" y="5829405"/>
            <a:ext cx="10752806" cy="15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5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536" y="990630"/>
            <a:ext cx="15897463" cy="113877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z="7300" spc="290" dirty="0"/>
              <a:t>Описание предметной области</a:t>
            </a:r>
            <a:endParaRPr sz="73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028700" y="3349205"/>
            <a:ext cx="3925570" cy="5913120"/>
            <a:chOff x="1028700" y="3349205"/>
            <a:chExt cx="3925570" cy="5913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2919" y="3349205"/>
              <a:ext cx="2781299" cy="55435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8700" y="6452489"/>
              <a:ext cx="2409825" cy="2809875"/>
            </a:xfrm>
            <a:custGeom>
              <a:avLst/>
              <a:gdLst/>
              <a:ahLst/>
              <a:cxnLst/>
              <a:rect l="l" t="t" r="r" b="b"/>
              <a:pathLst>
                <a:path w="2409825" h="2809875">
                  <a:moveTo>
                    <a:pt x="1571056" y="1079890"/>
                  </a:moveTo>
                  <a:lnTo>
                    <a:pt x="1529053" y="1071489"/>
                  </a:lnTo>
                  <a:lnTo>
                    <a:pt x="1494931" y="1048514"/>
                  </a:lnTo>
                  <a:lnTo>
                    <a:pt x="1472018" y="1014299"/>
                  </a:lnTo>
                  <a:lnTo>
                    <a:pt x="1463641" y="972182"/>
                  </a:lnTo>
                  <a:lnTo>
                    <a:pt x="1472018" y="930064"/>
                  </a:lnTo>
                  <a:lnTo>
                    <a:pt x="1494931" y="895849"/>
                  </a:lnTo>
                  <a:lnTo>
                    <a:pt x="1529053" y="872874"/>
                  </a:lnTo>
                  <a:lnTo>
                    <a:pt x="1571056" y="864473"/>
                  </a:lnTo>
                  <a:lnTo>
                    <a:pt x="1612664" y="873005"/>
                  </a:lnTo>
                  <a:lnTo>
                    <a:pt x="1641484" y="892571"/>
                  </a:lnTo>
                  <a:lnTo>
                    <a:pt x="1571056" y="892571"/>
                  </a:lnTo>
                  <a:lnTo>
                    <a:pt x="1540130" y="898820"/>
                  </a:lnTo>
                  <a:lnTo>
                    <a:pt x="1514897" y="915869"/>
                  </a:lnTo>
                  <a:lnTo>
                    <a:pt x="1497894" y="941172"/>
                  </a:lnTo>
                  <a:lnTo>
                    <a:pt x="1491662" y="972182"/>
                  </a:lnTo>
                  <a:lnTo>
                    <a:pt x="1497894" y="1003191"/>
                  </a:lnTo>
                  <a:lnTo>
                    <a:pt x="1514897" y="1028494"/>
                  </a:lnTo>
                  <a:lnTo>
                    <a:pt x="1540130" y="1045543"/>
                  </a:lnTo>
                  <a:lnTo>
                    <a:pt x="1571056" y="1051792"/>
                  </a:lnTo>
                  <a:lnTo>
                    <a:pt x="1642312" y="1051792"/>
                  </a:lnTo>
                  <a:lnTo>
                    <a:pt x="1613058" y="1071489"/>
                  </a:lnTo>
                  <a:lnTo>
                    <a:pt x="1571056" y="1079890"/>
                  </a:lnTo>
                  <a:close/>
                </a:path>
                <a:path w="2409825" h="2809875">
                  <a:moveTo>
                    <a:pt x="1642312" y="1051792"/>
                  </a:moveTo>
                  <a:lnTo>
                    <a:pt x="1571056" y="1051792"/>
                  </a:lnTo>
                  <a:lnTo>
                    <a:pt x="1601981" y="1045543"/>
                  </a:lnTo>
                  <a:lnTo>
                    <a:pt x="1627215" y="1028494"/>
                  </a:lnTo>
                  <a:lnTo>
                    <a:pt x="1644217" y="1003191"/>
                  </a:lnTo>
                  <a:lnTo>
                    <a:pt x="1650449" y="972182"/>
                  </a:lnTo>
                  <a:lnTo>
                    <a:pt x="1644217" y="941172"/>
                  </a:lnTo>
                  <a:lnTo>
                    <a:pt x="1627215" y="915869"/>
                  </a:lnTo>
                  <a:lnTo>
                    <a:pt x="1601981" y="898820"/>
                  </a:lnTo>
                  <a:lnTo>
                    <a:pt x="1571056" y="892571"/>
                  </a:lnTo>
                  <a:lnTo>
                    <a:pt x="1641484" y="892571"/>
                  </a:lnTo>
                  <a:lnTo>
                    <a:pt x="1646830" y="896201"/>
                  </a:lnTo>
                  <a:lnTo>
                    <a:pt x="1669962" y="930459"/>
                  </a:lnTo>
                  <a:lnTo>
                    <a:pt x="1678470" y="972182"/>
                  </a:lnTo>
                  <a:lnTo>
                    <a:pt x="1670093" y="1014299"/>
                  </a:lnTo>
                  <a:lnTo>
                    <a:pt x="1647180" y="1048514"/>
                  </a:lnTo>
                  <a:lnTo>
                    <a:pt x="1642312" y="1051792"/>
                  </a:lnTo>
                  <a:close/>
                </a:path>
                <a:path w="2409825" h="2809875">
                  <a:moveTo>
                    <a:pt x="838768" y="1079890"/>
                  </a:moveTo>
                  <a:lnTo>
                    <a:pt x="796765" y="1071489"/>
                  </a:lnTo>
                  <a:lnTo>
                    <a:pt x="762644" y="1048514"/>
                  </a:lnTo>
                  <a:lnTo>
                    <a:pt x="739730" y="1014299"/>
                  </a:lnTo>
                  <a:lnTo>
                    <a:pt x="731353" y="972182"/>
                  </a:lnTo>
                  <a:lnTo>
                    <a:pt x="739730" y="930064"/>
                  </a:lnTo>
                  <a:lnTo>
                    <a:pt x="762644" y="895849"/>
                  </a:lnTo>
                  <a:lnTo>
                    <a:pt x="796765" y="872874"/>
                  </a:lnTo>
                  <a:lnTo>
                    <a:pt x="838768" y="864473"/>
                  </a:lnTo>
                  <a:lnTo>
                    <a:pt x="880771" y="873005"/>
                  </a:lnTo>
                  <a:lnTo>
                    <a:pt x="909553" y="892571"/>
                  </a:lnTo>
                  <a:lnTo>
                    <a:pt x="838768" y="892571"/>
                  </a:lnTo>
                  <a:lnTo>
                    <a:pt x="807842" y="898820"/>
                  </a:lnTo>
                  <a:lnTo>
                    <a:pt x="782609" y="915869"/>
                  </a:lnTo>
                  <a:lnTo>
                    <a:pt x="765606" y="941172"/>
                  </a:lnTo>
                  <a:lnTo>
                    <a:pt x="759375" y="972182"/>
                  </a:lnTo>
                  <a:lnTo>
                    <a:pt x="765606" y="1003191"/>
                  </a:lnTo>
                  <a:lnTo>
                    <a:pt x="782609" y="1028494"/>
                  </a:lnTo>
                  <a:lnTo>
                    <a:pt x="807842" y="1045543"/>
                  </a:lnTo>
                  <a:lnTo>
                    <a:pt x="838768" y="1051792"/>
                  </a:lnTo>
                  <a:lnTo>
                    <a:pt x="910024" y="1051792"/>
                  </a:lnTo>
                  <a:lnTo>
                    <a:pt x="880771" y="1071489"/>
                  </a:lnTo>
                  <a:lnTo>
                    <a:pt x="838768" y="1079890"/>
                  </a:lnTo>
                  <a:close/>
                </a:path>
                <a:path w="2409825" h="2809875">
                  <a:moveTo>
                    <a:pt x="910024" y="1051792"/>
                  </a:moveTo>
                  <a:lnTo>
                    <a:pt x="838768" y="1051792"/>
                  </a:lnTo>
                  <a:lnTo>
                    <a:pt x="869693" y="1045543"/>
                  </a:lnTo>
                  <a:lnTo>
                    <a:pt x="894927" y="1028494"/>
                  </a:lnTo>
                  <a:lnTo>
                    <a:pt x="911930" y="1003191"/>
                  </a:lnTo>
                  <a:lnTo>
                    <a:pt x="918161" y="972182"/>
                  </a:lnTo>
                  <a:lnTo>
                    <a:pt x="911930" y="941172"/>
                  </a:lnTo>
                  <a:lnTo>
                    <a:pt x="894927" y="915869"/>
                  </a:lnTo>
                  <a:lnTo>
                    <a:pt x="869693" y="898820"/>
                  </a:lnTo>
                  <a:lnTo>
                    <a:pt x="838768" y="892571"/>
                  </a:lnTo>
                  <a:lnTo>
                    <a:pt x="909553" y="892571"/>
                  </a:lnTo>
                  <a:lnTo>
                    <a:pt x="914892" y="896201"/>
                  </a:lnTo>
                  <a:lnTo>
                    <a:pt x="937805" y="930459"/>
                  </a:lnTo>
                  <a:lnTo>
                    <a:pt x="946183" y="972182"/>
                  </a:lnTo>
                  <a:lnTo>
                    <a:pt x="937805" y="1014299"/>
                  </a:lnTo>
                  <a:lnTo>
                    <a:pt x="914892" y="1048514"/>
                  </a:lnTo>
                  <a:lnTo>
                    <a:pt x="910024" y="1051792"/>
                  </a:lnTo>
                  <a:close/>
                </a:path>
                <a:path w="2409825" h="2809875">
                  <a:moveTo>
                    <a:pt x="107414" y="1079890"/>
                  </a:moveTo>
                  <a:lnTo>
                    <a:pt x="65412" y="1071358"/>
                  </a:lnTo>
                  <a:lnTo>
                    <a:pt x="31290" y="1048162"/>
                  </a:lnTo>
                  <a:lnTo>
                    <a:pt x="8377" y="1013904"/>
                  </a:lnTo>
                  <a:lnTo>
                    <a:pt x="0" y="972182"/>
                  </a:lnTo>
                  <a:lnTo>
                    <a:pt x="8377" y="930459"/>
                  </a:lnTo>
                  <a:lnTo>
                    <a:pt x="31290" y="896201"/>
                  </a:lnTo>
                  <a:lnTo>
                    <a:pt x="65412" y="873005"/>
                  </a:lnTo>
                  <a:lnTo>
                    <a:pt x="107414" y="864473"/>
                  </a:lnTo>
                  <a:lnTo>
                    <a:pt x="149023" y="873005"/>
                  </a:lnTo>
                  <a:lnTo>
                    <a:pt x="177842" y="892571"/>
                  </a:lnTo>
                  <a:lnTo>
                    <a:pt x="107414" y="892571"/>
                  </a:lnTo>
                  <a:lnTo>
                    <a:pt x="76489" y="898820"/>
                  </a:lnTo>
                  <a:lnTo>
                    <a:pt x="51255" y="915869"/>
                  </a:lnTo>
                  <a:lnTo>
                    <a:pt x="34253" y="941172"/>
                  </a:lnTo>
                  <a:lnTo>
                    <a:pt x="28021" y="972182"/>
                  </a:lnTo>
                  <a:lnTo>
                    <a:pt x="34253" y="1003191"/>
                  </a:lnTo>
                  <a:lnTo>
                    <a:pt x="51255" y="1028494"/>
                  </a:lnTo>
                  <a:lnTo>
                    <a:pt x="76489" y="1045543"/>
                  </a:lnTo>
                  <a:lnTo>
                    <a:pt x="107414" y="1051792"/>
                  </a:lnTo>
                  <a:lnTo>
                    <a:pt x="178670" y="1051792"/>
                  </a:lnTo>
                  <a:lnTo>
                    <a:pt x="149417" y="1071489"/>
                  </a:lnTo>
                  <a:lnTo>
                    <a:pt x="107414" y="1079890"/>
                  </a:lnTo>
                  <a:close/>
                </a:path>
                <a:path w="2409825" h="2809875">
                  <a:moveTo>
                    <a:pt x="178670" y="1051792"/>
                  </a:moveTo>
                  <a:lnTo>
                    <a:pt x="107414" y="1051792"/>
                  </a:lnTo>
                  <a:lnTo>
                    <a:pt x="138340" y="1045543"/>
                  </a:lnTo>
                  <a:lnTo>
                    <a:pt x="163573" y="1028494"/>
                  </a:lnTo>
                  <a:lnTo>
                    <a:pt x="180576" y="1003191"/>
                  </a:lnTo>
                  <a:lnTo>
                    <a:pt x="186808" y="972182"/>
                  </a:lnTo>
                  <a:lnTo>
                    <a:pt x="180576" y="941172"/>
                  </a:lnTo>
                  <a:lnTo>
                    <a:pt x="163573" y="915869"/>
                  </a:lnTo>
                  <a:lnTo>
                    <a:pt x="138340" y="898820"/>
                  </a:lnTo>
                  <a:lnTo>
                    <a:pt x="107414" y="892571"/>
                  </a:lnTo>
                  <a:lnTo>
                    <a:pt x="177842" y="892571"/>
                  </a:lnTo>
                  <a:lnTo>
                    <a:pt x="183188" y="896201"/>
                  </a:lnTo>
                  <a:lnTo>
                    <a:pt x="206320" y="930459"/>
                  </a:lnTo>
                  <a:lnTo>
                    <a:pt x="214829" y="972182"/>
                  </a:lnTo>
                  <a:lnTo>
                    <a:pt x="206452" y="1014299"/>
                  </a:lnTo>
                  <a:lnTo>
                    <a:pt x="183538" y="1048514"/>
                  </a:lnTo>
                  <a:lnTo>
                    <a:pt x="178670" y="1051792"/>
                  </a:lnTo>
                  <a:close/>
                </a:path>
                <a:path w="2409825" h="2809875">
                  <a:moveTo>
                    <a:pt x="2302410" y="1079890"/>
                  </a:moveTo>
                  <a:lnTo>
                    <a:pt x="2260407" y="1071489"/>
                  </a:lnTo>
                  <a:lnTo>
                    <a:pt x="2226285" y="1048514"/>
                  </a:lnTo>
                  <a:lnTo>
                    <a:pt x="2203372" y="1014299"/>
                  </a:lnTo>
                  <a:lnTo>
                    <a:pt x="2194995" y="972182"/>
                  </a:lnTo>
                  <a:lnTo>
                    <a:pt x="2203372" y="930064"/>
                  </a:lnTo>
                  <a:lnTo>
                    <a:pt x="2226285" y="895849"/>
                  </a:lnTo>
                  <a:lnTo>
                    <a:pt x="2260407" y="872874"/>
                  </a:lnTo>
                  <a:lnTo>
                    <a:pt x="2302410" y="864473"/>
                  </a:lnTo>
                  <a:lnTo>
                    <a:pt x="2344018" y="873005"/>
                  </a:lnTo>
                  <a:lnTo>
                    <a:pt x="2372838" y="892571"/>
                  </a:lnTo>
                  <a:lnTo>
                    <a:pt x="2302410" y="892571"/>
                  </a:lnTo>
                  <a:lnTo>
                    <a:pt x="2271484" y="898820"/>
                  </a:lnTo>
                  <a:lnTo>
                    <a:pt x="2246250" y="915869"/>
                  </a:lnTo>
                  <a:lnTo>
                    <a:pt x="2229248" y="941172"/>
                  </a:lnTo>
                  <a:lnTo>
                    <a:pt x="2223016" y="972182"/>
                  </a:lnTo>
                  <a:lnTo>
                    <a:pt x="2229248" y="1003191"/>
                  </a:lnTo>
                  <a:lnTo>
                    <a:pt x="2246250" y="1028494"/>
                  </a:lnTo>
                  <a:lnTo>
                    <a:pt x="2271484" y="1045543"/>
                  </a:lnTo>
                  <a:lnTo>
                    <a:pt x="2302410" y="1051792"/>
                  </a:lnTo>
                  <a:lnTo>
                    <a:pt x="2373665" y="1051792"/>
                  </a:lnTo>
                  <a:lnTo>
                    <a:pt x="2344412" y="1071489"/>
                  </a:lnTo>
                  <a:lnTo>
                    <a:pt x="2302410" y="1079890"/>
                  </a:lnTo>
                  <a:close/>
                </a:path>
                <a:path w="2409825" h="2809875">
                  <a:moveTo>
                    <a:pt x="2373665" y="1051792"/>
                  </a:moveTo>
                  <a:lnTo>
                    <a:pt x="2302410" y="1051792"/>
                  </a:lnTo>
                  <a:lnTo>
                    <a:pt x="2333335" y="1045543"/>
                  </a:lnTo>
                  <a:lnTo>
                    <a:pt x="2358569" y="1028494"/>
                  </a:lnTo>
                  <a:lnTo>
                    <a:pt x="2375571" y="1003191"/>
                  </a:lnTo>
                  <a:lnTo>
                    <a:pt x="2381803" y="972182"/>
                  </a:lnTo>
                  <a:lnTo>
                    <a:pt x="2375571" y="941172"/>
                  </a:lnTo>
                  <a:lnTo>
                    <a:pt x="2358569" y="915869"/>
                  </a:lnTo>
                  <a:lnTo>
                    <a:pt x="2333335" y="898820"/>
                  </a:lnTo>
                  <a:lnTo>
                    <a:pt x="2302410" y="892571"/>
                  </a:lnTo>
                  <a:lnTo>
                    <a:pt x="2372838" y="892571"/>
                  </a:lnTo>
                  <a:lnTo>
                    <a:pt x="2378184" y="896201"/>
                  </a:lnTo>
                  <a:lnTo>
                    <a:pt x="2401316" y="930459"/>
                  </a:lnTo>
                  <a:lnTo>
                    <a:pt x="2409824" y="972182"/>
                  </a:lnTo>
                  <a:lnTo>
                    <a:pt x="2401447" y="1014299"/>
                  </a:lnTo>
                  <a:lnTo>
                    <a:pt x="2378534" y="1048514"/>
                  </a:lnTo>
                  <a:lnTo>
                    <a:pt x="2373665" y="1051792"/>
                  </a:lnTo>
                  <a:close/>
                </a:path>
                <a:path w="2409825" h="2809875">
                  <a:moveTo>
                    <a:pt x="1571056" y="1945300"/>
                  </a:moveTo>
                  <a:lnTo>
                    <a:pt x="1529053" y="1936900"/>
                  </a:lnTo>
                  <a:lnTo>
                    <a:pt x="1494931" y="1913924"/>
                  </a:lnTo>
                  <a:lnTo>
                    <a:pt x="1472018" y="1879709"/>
                  </a:lnTo>
                  <a:lnTo>
                    <a:pt x="1463641" y="1837592"/>
                  </a:lnTo>
                  <a:lnTo>
                    <a:pt x="1472018" y="1795475"/>
                  </a:lnTo>
                  <a:lnTo>
                    <a:pt x="1494931" y="1761260"/>
                  </a:lnTo>
                  <a:lnTo>
                    <a:pt x="1529053" y="1738284"/>
                  </a:lnTo>
                  <a:lnTo>
                    <a:pt x="1571056" y="1729884"/>
                  </a:lnTo>
                  <a:lnTo>
                    <a:pt x="1612664" y="1738284"/>
                  </a:lnTo>
                  <a:lnTo>
                    <a:pt x="1641955" y="1757982"/>
                  </a:lnTo>
                  <a:lnTo>
                    <a:pt x="1571056" y="1757982"/>
                  </a:lnTo>
                  <a:lnTo>
                    <a:pt x="1540130" y="1764231"/>
                  </a:lnTo>
                  <a:lnTo>
                    <a:pt x="1514897" y="1781279"/>
                  </a:lnTo>
                  <a:lnTo>
                    <a:pt x="1497894" y="1806582"/>
                  </a:lnTo>
                  <a:lnTo>
                    <a:pt x="1491662" y="1837592"/>
                  </a:lnTo>
                  <a:lnTo>
                    <a:pt x="1497894" y="1868602"/>
                  </a:lnTo>
                  <a:lnTo>
                    <a:pt x="1514897" y="1893905"/>
                  </a:lnTo>
                  <a:lnTo>
                    <a:pt x="1540130" y="1910953"/>
                  </a:lnTo>
                  <a:lnTo>
                    <a:pt x="1571056" y="1917202"/>
                  </a:lnTo>
                  <a:lnTo>
                    <a:pt x="1642312" y="1917202"/>
                  </a:lnTo>
                  <a:lnTo>
                    <a:pt x="1613058" y="1936900"/>
                  </a:lnTo>
                  <a:lnTo>
                    <a:pt x="1571056" y="1945300"/>
                  </a:lnTo>
                  <a:close/>
                </a:path>
                <a:path w="2409825" h="2809875">
                  <a:moveTo>
                    <a:pt x="1642312" y="1917202"/>
                  </a:moveTo>
                  <a:lnTo>
                    <a:pt x="1571056" y="1917202"/>
                  </a:lnTo>
                  <a:lnTo>
                    <a:pt x="1601981" y="1910953"/>
                  </a:lnTo>
                  <a:lnTo>
                    <a:pt x="1627215" y="1893905"/>
                  </a:lnTo>
                  <a:lnTo>
                    <a:pt x="1644217" y="1868602"/>
                  </a:lnTo>
                  <a:lnTo>
                    <a:pt x="1650449" y="1837592"/>
                  </a:lnTo>
                  <a:lnTo>
                    <a:pt x="1644217" y="1806582"/>
                  </a:lnTo>
                  <a:lnTo>
                    <a:pt x="1627215" y="1781279"/>
                  </a:lnTo>
                  <a:lnTo>
                    <a:pt x="1601981" y="1764231"/>
                  </a:lnTo>
                  <a:lnTo>
                    <a:pt x="1571056" y="1757982"/>
                  </a:lnTo>
                  <a:lnTo>
                    <a:pt x="1641955" y="1757982"/>
                  </a:lnTo>
                  <a:lnTo>
                    <a:pt x="1646830" y="1761260"/>
                  </a:lnTo>
                  <a:lnTo>
                    <a:pt x="1669962" y="1795475"/>
                  </a:lnTo>
                  <a:lnTo>
                    <a:pt x="1678470" y="1837592"/>
                  </a:lnTo>
                  <a:lnTo>
                    <a:pt x="1670093" y="1879709"/>
                  </a:lnTo>
                  <a:lnTo>
                    <a:pt x="1647180" y="1913924"/>
                  </a:lnTo>
                  <a:lnTo>
                    <a:pt x="1642312" y="1917202"/>
                  </a:lnTo>
                  <a:close/>
                </a:path>
                <a:path w="2409825" h="2809875">
                  <a:moveTo>
                    <a:pt x="838768" y="1945300"/>
                  </a:moveTo>
                  <a:lnTo>
                    <a:pt x="796765" y="1936900"/>
                  </a:lnTo>
                  <a:lnTo>
                    <a:pt x="762644" y="1913924"/>
                  </a:lnTo>
                  <a:lnTo>
                    <a:pt x="739730" y="1879709"/>
                  </a:lnTo>
                  <a:lnTo>
                    <a:pt x="731353" y="1837592"/>
                  </a:lnTo>
                  <a:lnTo>
                    <a:pt x="739730" y="1795475"/>
                  </a:lnTo>
                  <a:lnTo>
                    <a:pt x="762644" y="1761260"/>
                  </a:lnTo>
                  <a:lnTo>
                    <a:pt x="796765" y="1738284"/>
                  </a:lnTo>
                  <a:lnTo>
                    <a:pt x="838768" y="1729884"/>
                  </a:lnTo>
                  <a:lnTo>
                    <a:pt x="880771" y="1738284"/>
                  </a:lnTo>
                  <a:lnTo>
                    <a:pt x="910024" y="1757982"/>
                  </a:lnTo>
                  <a:lnTo>
                    <a:pt x="838768" y="1757982"/>
                  </a:lnTo>
                  <a:lnTo>
                    <a:pt x="807842" y="1764231"/>
                  </a:lnTo>
                  <a:lnTo>
                    <a:pt x="782609" y="1781279"/>
                  </a:lnTo>
                  <a:lnTo>
                    <a:pt x="765606" y="1806582"/>
                  </a:lnTo>
                  <a:lnTo>
                    <a:pt x="759375" y="1837592"/>
                  </a:lnTo>
                  <a:lnTo>
                    <a:pt x="765606" y="1868602"/>
                  </a:lnTo>
                  <a:lnTo>
                    <a:pt x="782609" y="1893905"/>
                  </a:lnTo>
                  <a:lnTo>
                    <a:pt x="807842" y="1910953"/>
                  </a:lnTo>
                  <a:lnTo>
                    <a:pt x="838768" y="1917202"/>
                  </a:lnTo>
                  <a:lnTo>
                    <a:pt x="910024" y="1917202"/>
                  </a:lnTo>
                  <a:lnTo>
                    <a:pt x="880771" y="1936900"/>
                  </a:lnTo>
                  <a:lnTo>
                    <a:pt x="838768" y="1945300"/>
                  </a:lnTo>
                  <a:close/>
                </a:path>
                <a:path w="2409825" h="2809875">
                  <a:moveTo>
                    <a:pt x="910024" y="1917202"/>
                  </a:moveTo>
                  <a:lnTo>
                    <a:pt x="838768" y="1917202"/>
                  </a:lnTo>
                  <a:lnTo>
                    <a:pt x="869693" y="1910953"/>
                  </a:lnTo>
                  <a:lnTo>
                    <a:pt x="894927" y="1893905"/>
                  </a:lnTo>
                  <a:lnTo>
                    <a:pt x="911930" y="1868602"/>
                  </a:lnTo>
                  <a:lnTo>
                    <a:pt x="918161" y="1837592"/>
                  </a:lnTo>
                  <a:lnTo>
                    <a:pt x="911930" y="1806582"/>
                  </a:lnTo>
                  <a:lnTo>
                    <a:pt x="894927" y="1781279"/>
                  </a:lnTo>
                  <a:lnTo>
                    <a:pt x="869693" y="1764231"/>
                  </a:lnTo>
                  <a:lnTo>
                    <a:pt x="838768" y="1757982"/>
                  </a:lnTo>
                  <a:lnTo>
                    <a:pt x="910024" y="1757982"/>
                  </a:lnTo>
                  <a:lnTo>
                    <a:pt x="914892" y="1761260"/>
                  </a:lnTo>
                  <a:lnTo>
                    <a:pt x="937805" y="1795475"/>
                  </a:lnTo>
                  <a:lnTo>
                    <a:pt x="946183" y="1837592"/>
                  </a:lnTo>
                  <a:lnTo>
                    <a:pt x="937805" y="1879709"/>
                  </a:lnTo>
                  <a:lnTo>
                    <a:pt x="914892" y="1913924"/>
                  </a:lnTo>
                  <a:lnTo>
                    <a:pt x="910024" y="1917202"/>
                  </a:lnTo>
                  <a:close/>
                </a:path>
                <a:path w="2409825" h="2809875">
                  <a:moveTo>
                    <a:pt x="107414" y="1945300"/>
                  </a:moveTo>
                  <a:lnTo>
                    <a:pt x="65412" y="1936900"/>
                  </a:lnTo>
                  <a:lnTo>
                    <a:pt x="31290" y="1913924"/>
                  </a:lnTo>
                  <a:lnTo>
                    <a:pt x="8377" y="1879709"/>
                  </a:lnTo>
                  <a:lnTo>
                    <a:pt x="0" y="1837592"/>
                  </a:lnTo>
                  <a:lnTo>
                    <a:pt x="8377" y="1795475"/>
                  </a:lnTo>
                  <a:lnTo>
                    <a:pt x="31290" y="1761260"/>
                  </a:lnTo>
                  <a:lnTo>
                    <a:pt x="65412" y="1738284"/>
                  </a:lnTo>
                  <a:lnTo>
                    <a:pt x="107414" y="1729884"/>
                  </a:lnTo>
                  <a:lnTo>
                    <a:pt x="149023" y="1738284"/>
                  </a:lnTo>
                  <a:lnTo>
                    <a:pt x="178314" y="1757982"/>
                  </a:lnTo>
                  <a:lnTo>
                    <a:pt x="107414" y="1757982"/>
                  </a:lnTo>
                  <a:lnTo>
                    <a:pt x="76489" y="1764231"/>
                  </a:lnTo>
                  <a:lnTo>
                    <a:pt x="51255" y="1781279"/>
                  </a:lnTo>
                  <a:lnTo>
                    <a:pt x="34253" y="1806582"/>
                  </a:lnTo>
                  <a:lnTo>
                    <a:pt x="28021" y="1837592"/>
                  </a:lnTo>
                  <a:lnTo>
                    <a:pt x="34253" y="1868602"/>
                  </a:lnTo>
                  <a:lnTo>
                    <a:pt x="51255" y="1893905"/>
                  </a:lnTo>
                  <a:lnTo>
                    <a:pt x="76489" y="1910953"/>
                  </a:lnTo>
                  <a:lnTo>
                    <a:pt x="107414" y="1917202"/>
                  </a:lnTo>
                  <a:lnTo>
                    <a:pt x="178200" y="1917202"/>
                  </a:lnTo>
                  <a:lnTo>
                    <a:pt x="149417" y="1936768"/>
                  </a:lnTo>
                  <a:lnTo>
                    <a:pt x="107414" y="1945300"/>
                  </a:lnTo>
                  <a:close/>
                </a:path>
                <a:path w="2409825" h="2809875">
                  <a:moveTo>
                    <a:pt x="178200" y="1917202"/>
                  </a:moveTo>
                  <a:lnTo>
                    <a:pt x="107414" y="1917202"/>
                  </a:lnTo>
                  <a:lnTo>
                    <a:pt x="138340" y="1910953"/>
                  </a:lnTo>
                  <a:lnTo>
                    <a:pt x="163573" y="1893905"/>
                  </a:lnTo>
                  <a:lnTo>
                    <a:pt x="180576" y="1868602"/>
                  </a:lnTo>
                  <a:lnTo>
                    <a:pt x="186808" y="1837592"/>
                  </a:lnTo>
                  <a:lnTo>
                    <a:pt x="180576" y="1806582"/>
                  </a:lnTo>
                  <a:lnTo>
                    <a:pt x="163573" y="1781279"/>
                  </a:lnTo>
                  <a:lnTo>
                    <a:pt x="138340" y="1764231"/>
                  </a:lnTo>
                  <a:lnTo>
                    <a:pt x="107414" y="1757982"/>
                  </a:lnTo>
                  <a:lnTo>
                    <a:pt x="178314" y="1757982"/>
                  </a:lnTo>
                  <a:lnTo>
                    <a:pt x="183188" y="1761260"/>
                  </a:lnTo>
                  <a:lnTo>
                    <a:pt x="206320" y="1795475"/>
                  </a:lnTo>
                  <a:lnTo>
                    <a:pt x="214829" y="1837592"/>
                  </a:lnTo>
                  <a:lnTo>
                    <a:pt x="206452" y="1879314"/>
                  </a:lnTo>
                  <a:lnTo>
                    <a:pt x="183538" y="1913573"/>
                  </a:lnTo>
                  <a:lnTo>
                    <a:pt x="178200" y="1917202"/>
                  </a:lnTo>
                  <a:close/>
                </a:path>
                <a:path w="2409825" h="2809875">
                  <a:moveTo>
                    <a:pt x="2302410" y="1945300"/>
                  </a:moveTo>
                  <a:lnTo>
                    <a:pt x="2260407" y="1936900"/>
                  </a:lnTo>
                  <a:lnTo>
                    <a:pt x="2226285" y="1913924"/>
                  </a:lnTo>
                  <a:lnTo>
                    <a:pt x="2203372" y="1879709"/>
                  </a:lnTo>
                  <a:lnTo>
                    <a:pt x="2194995" y="1837592"/>
                  </a:lnTo>
                  <a:lnTo>
                    <a:pt x="2203372" y="1795475"/>
                  </a:lnTo>
                  <a:lnTo>
                    <a:pt x="2226285" y="1761260"/>
                  </a:lnTo>
                  <a:lnTo>
                    <a:pt x="2260407" y="1738284"/>
                  </a:lnTo>
                  <a:lnTo>
                    <a:pt x="2302410" y="1729884"/>
                  </a:lnTo>
                  <a:lnTo>
                    <a:pt x="2344018" y="1738284"/>
                  </a:lnTo>
                  <a:lnTo>
                    <a:pt x="2373309" y="1757982"/>
                  </a:lnTo>
                  <a:lnTo>
                    <a:pt x="2302410" y="1757982"/>
                  </a:lnTo>
                  <a:lnTo>
                    <a:pt x="2271484" y="1764231"/>
                  </a:lnTo>
                  <a:lnTo>
                    <a:pt x="2246250" y="1781279"/>
                  </a:lnTo>
                  <a:lnTo>
                    <a:pt x="2229248" y="1806582"/>
                  </a:lnTo>
                  <a:lnTo>
                    <a:pt x="2223016" y="1837592"/>
                  </a:lnTo>
                  <a:lnTo>
                    <a:pt x="2229248" y="1868602"/>
                  </a:lnTo>
                  <a:lnTo>
                    <a:pt x="2246250" y="1893905"/>
                  </a:lnTo>
                  <a:lnTo>
                    <a:pt x="2271484" y="1910953"/>
                  </a:lnTo>
                  <a:lnTo>
                    <a:pt x="2302410" y="1917202"/>
                  </a:lnTo>
                  <a:lnTo>
                    <a:pt x="2373665" y="1917202"/>
                  </a:lnTo>
                  <a:lnTo>
                    <a:pt x="2344412" y="1936900"/>
                  </a:lnTo>
                  <a:lnTo>
                    <a:pt x="2302410" y="1945300"/>
                  </a:lnTo>
                  <a:close/>
                </a:path>
                <a:path w="2409825" h="2809875">
                  <a:moveTo>
                    <a:pt x="2373665" y="1917202"/>
                  </a:moveTo>
                  <a:lnTo>
                    <a:pt x="2302410" y="1917202"/>
                  </a:lnTo>
                  <a:lnTo>
                    <a:pt x="2333335" y="1910953"/>
                  </a:lnTo>
                  <a:lnTo>
                    <a:pt x="2358569" y="1893905"/>
                  </a:lnTo>
                  <a:lnTo>
                    <a:pt x="2375571" y="1868602"/>
                  </a:lnTo>
                  <a:lnTo>
                    <a:pt x="2381803" y="1837592"/>
                  </a:lnTo>
                  <a:lnTo>
                    <a:pt x="2375571" y="1806582"/>
                  </a:lnTo>
                  <a:lnTo>
                    <a:pt x="2358569" y="1781279"/>
                  </a:lnTo>
                  <a:lnTo>
                    <a:pt x="2333335" y="1764231"/>
                  </a:lnTo>
                  <a:lnTo>
                    <a:pt x="2302410" y="1757982"/>
                  </a:lnTo>
                  <a:lnTo>
                    <a:pt x="2373309" y="1757982"/>
                  </a:lnTo>
                  <a:lnTo>
                    <a:pt x="2378184" y="1761260"/>
                  </a:lnTo>
                  <a:lnTo>
                    <a:pt x="2401316" y="1795475"/>
                  </a:lnTo>
                  <a:lnTo>
                    <a:pt x="2409824" y="1837592"/>
                  </a:lnTo>
                  <a:lnTo>
                    <a:pt x="2401447" y="1879709"/>
                  </a:lnTo>
                  <a:lnTo>
                    <a:pt x="2378534" y="1913924"/>
                  </a:lnTo>
                  <a:lnTo>
                    <a:pt x="2373665" y="1917202"/>
                  </a:lnTo>
                  <a:close/>
                </a:path>
                <a:path w="2409825" h="2809875">
                  <a:moveTo>
                    <a:pt x="1571056" y="215416"/>
                  </a:moveTo>
                  <a:lnTo>
                    <a:pt x="1529053" y="207015"/>
                  </a:lnTo>
                  <a:lnTo>
                    <a:pt x="1494931" y="184040"/>
                  </a:lnTo>
                  <a:lnTo>
                    <a:pt x="1472018" y="149825"/>
                  </a:lnTo>
                  <a:lnTo>
                    <a:pt x="1463641" y="107708"/>
                  </a:lnTo>
                  <a:lnTo>
                    <a:pt x="1472018" y="65590"/>
                  </a:lnTo>
                  <a:lnTo>
                    <a:pt x="1494931" y="31375"/>
                  </a:lnTo>
                  <a:lnTo>
                    <a:pt x="1529053" y="8400"/>
                  </a:lnTo>
                  <a:lnTo>
                    <a:pt x="1571056" y="0"/>
                  </a:lnTo>
                  <a:lnTo>
                    <a:pt x="1612664" y="8531"/>
                  </a:lnTo>
                  <a:lnTo>
                    <a:pt x="1641484" y="28097"/>
                  </a:lnTo>
                  <a:lnTo>
                    <a:pt x="1571056" y="28097"/>
                  </a:lnTo>
                  <a:lnTo>
                    <a:pt x="1540130" y="34346"/>
                  </a:lnTo>
                  <a:lnTo>
                    <a:pt x="1514897" y="51395"/>
                  </a:lnTo>
                  <a:lnTo>
                    <a:pt x="1497894" y="76698"/>
                  </a:lnTo>
                  <a:lnTo>
                    <a:pt x="1491662" y="107708"/>
                  </a:lnTo>
                  <a:lnTo>
                    <a:pt x="1497894" y="138717"/>
                  </a:lnTo>
                  <a:lnTo>
                    <a:pt x="1514897" y="164020"/>
                  </a:lnTo>
                  <a:lnTo>
                    <a:pt x="1540130" y="181069"/>
                  </a:lnTo>
                  <a:lnTo>
                    <a:pt x="1571056" y="187318"/>
                  </a:lnTo>
                  <a:lnTo>
                    <a:pt x="1642312" y="187318"/>
                  </a:lnTo>
                  <a:lnTo>
                    <a:pt x="1613058" y="207015"/>
                  </a:lnTo>
                  <a:lnTo>
                    <a:pt x="1571056" y="215416"/>
                  </a:lnTo>
                  <a:close/>
                </a:path>
                <a:path w="2409825" h="2809875">
                  <a:moveTo>
                    <a:pt x="1642312" y="187318"/>
                  </a:moveTo>
                  <a:lnTo>
                    <a:pt x="1571056" y="187318"/>
                  </a:lnTo>
                  <a:lnTo>
                    <a:pt x="1601981" y="181069"/>
                  </a:lnTo>
                  <a:lnTo>
                    <a:pt x="1627215" y="164020"/>
                  </a:lnTo>
                  <a:lnTo>
                    <a:pt x="1644217" y="138717"/>
                  </a:lnTo>
                  <a:lnTo>
                    <a:pt x="1650449" y="107708"/>
                  </a:lnTo>
                  <a:lnTo>
                    <a:pt x="1644217" y="76698"/>
                  </a:lnTo>
                  <a:lnTo>
                    <a:pt x="1627215" y="51395"/>
                  </a:lnTo>
                  <a:lnTo>
                    <a:pt x="1601981" y="34346"/>
                  </a:lnTo>
                  <a:lnTo>
                    <a:pt x="1571056" y="28097"/>
                  </a:lnTo>
                  <a:lnTo>
                    <a:pt x="1641484" y="28097"/>
                  </a:lnTo>
                  <a:lnTo>
                    <a:pt x="1646830" y="31727"/>
                  </a:lnTo>
                  <a:lnTo>
                    <a:pt x="1669962" y="65985"/>
                  </a:lnTo>
                  <a:lnTo>
                    <a:pt x="1678470" y="107708"/>
                  </a:lnTo>
                  <a:lnTo>
                    <a:pt x="1670093" y="149825"/>
                  </a:lnTo>
                  <a:lnTo>
                    <a:pt x="1647180" y="184040"/>
                  </a:lnTo>
                  <a:lnTo>
                    <a:pt x="1642312" y="187318"/>
                  </a:lnTo>
                  <a:close/>
                </a:path>
                <a:path w="2409825" h="2809875">
                  <a:moveTo>
                    <a:pt x="838768" y="215416"/>
                  </a:moveTo>
                  <a:lnTo>
                    <a:pt x="797159" y="207015"/>
                  </a:lnTo>
                  <a:lnTo>
                    <a:pt x="762994" y="184040"/>
                  </a:lnTo>
                  <a:lnTo>
                    <a:pt x="739862" y="149825"/>
                  </a:lnTo>
                  <a:lnTo>
                    <a:pt x="731353" y="107708"/>
                  </a:lnTo>
                  <a:lnTo>
                    <a:pt x="739730" y="65590"/>
                  </a:lnTo>
                  <a:lnTo>
                    <a:pt x="762644" y="31375"/>
                  </a:lnTo>
                  <a:lnTo>
                    <a:pt x="796765" y="8400"/>
                  </a:lnTo>
                  <a:lnTo>
                    <a:pt x="838768" y="0"/>
                  </a:lnTo>
                  <a:lnTo>
                    <a:pt x="880771" y="8531"/>
                  </a:lnTo>
                  <a:lnTo>
                    <a:pt x="909553" y="28097"/>
                  </a:lnTo>
                  <a:lnTo>
                    <a:pt x="838768" y="28097"/>
                  </a:lnTo>
                  <a:lnTo>
                    <a:pt x="807842" y="34346"/>
                  </a:lnTo>
                  <a:lnTo>
                    <a:pt x="782609" y="51395"/>
                  </a:lnTo>
                  <a:lnTo>
                    <a:pt x="765606" y="76698"/>
                  </a:lnTo>
                  <a:lnTo>
                    <a:pt x="759375" y="107708"/>
                  </a:lnTo>
                  <a:lnTo>
                    <a:pt x="765606" y="138717"/>
                  </a:lnTo>
                  <a:lnTo>
                    <a:pt x="782609" y="164020"/>
                  </a:lnTo>
                  <a:lnTo>
                    <a:pt x="807842" y="181069"/>
                  </a:lnTo>
                  <a:lnTo>
                    <a:pt x="838768" y="187318"/>
                  </a:lnTo>
                  <a:lnTo>
                    <a:pt x="909667" y="187318"/>
                  </a:lnTo>
                  <a:lnTo>
                    <a:pt x="880377" y="207015"/>
                  </a:lnTo>
                  <a:lnTo>
                    <a:pt x="838768" y="215416"/>
                  </a:lnTo>
                  <a:close/>
                </a:path>
                <a:path w="2409825" h="2809875">
                  <a:moveTo>
                    <a:pt x="909667" y="187318"/>
                  </a:moveTo>
                  <a:lnTo>
                    <a:pt x="838768" y="187318"/>
                  </a:lnTo>
                  <a:lnTo>
                    <a:pt x="869693" y="181069"/>
                  </a:lnTo>
                  <a:lnTo>
                    <a:pt x="894927" y="164020"/>
                  </a:lnTo>
                  <a:lnTo>
                    <a:pt x="911930" y="138717"/>
                  </a:lnTo>
                  <a:lnTo>
                    <a:pt x="918161" y="107708"/>
                  </a:lnTo>
                  <a:lnTo>
                    <a:pt x="911930" y="76698"/>
                  </a:lnTo>
                  <a:lnTo>
                    <a:pt x="894927" y="51395"/>
                  </a:lnTo>
                  <a:lnTo>
                    <a:pt x="869693" y="34346"/>
                  </a:lnTo>
                  <a:lnTo>
                    <a:pt x="838768" y="28097"/>
                  </a:lnTo>
                  <a:lnTo>
                    <a:pt x="909553" y="28097"/>
                  </a:lnTo>
                  <a:lnTo>
                    <a:pt x="914892" y="31727"/>
                  </a:lnTo>
                  <a:lnTo>
                    <a:pt x="937805" y="65985"/>
                  </a:lnTo>
                  <a:lnTo>
                    <a:pt x="946183" y="107708"/>
                  </a:lnTo>
                  <a:lnTo>
                    <a:pt x="937674" y="149825"/>
                  </a:lnTo>
                  <a:lnTo>
                    <a:pt x="914542" y="184040"/>
                  </a:lnTo>
                  <a:lnTo>
                    <a:pt x="909667" y="187318"/>
                  </a:lnTo>
                  <a:close/>
                </a:path>
                <a:path w="2409825" h="2809875">
                  <a:moveTo>
                    <a:pt x="107414" y="215416"/>
                  </a:moveTo>
                  <a:lnTo>
                    <a:pt x="65412" y="207015"/>
                  </a:lnTo>
                  <a:lnTo>
                    <a:pt x="31290" y="184040"/>
                  </a:lnTo>
                  <a:lnTo>
                    <a:pt x="8377" y="149825"/>
                  </a:lnTo>
                  <a:lnTo>
                    <a:pt x="0" y="107708"/>
                  </a:lnTo>
                  <a:lnTo>
                    <a:pt x="8377" y="65590"/>
                  </a:lnTo>
                  <a:lnTo>
                    <a:pt x="31290" y="31375"/>
                  </a:lnTo>
                  <a:lnTo>
                    <a:pt x="65412" y="8400"/>
                  </a:lnTo>
                  <a:lnTo>
                    <a:pt x="107414" y="0"/>
                  </a:lnTo>
                  <a:lnTo>
                    <a:pt x="149023" y="8531"/>
                  </a:lnTo>
                  <a:lnTo>
                    <a:pt x="177842" y="28097"/>
                  </a:lnTo>
                  <a:lnTo>
                    <a:pt x="107414" y="28097"/>
                  </a:lnTo>
                  <a:lnTo>
                    <a:pt x="76489" y="34346"/>
                  </a:lnTo>
                  <a:lnTo>
                    <a:pt x="51255" y="51395"/>
                  </a:lnTo>
                  <a:lnTo>
                    <a:pt x="34253" y="76698"/>
                  </a:lnTo>
                  <a:lnTo>
                    <a:pt x="28021" y="107708"/>
                  </a:lnTo>
                  <a:lnTo>
                    <a:pt x="34253" y="138717"/>
                  </a:lnTo>
                  <a:lnTo>
                    <a:pt x="51255" y="164020"/>
                  </a:lnTo>
                  <a:lnTo>
                    <a:pt x="76489" y="181069"/>
                  </a:lnTo>
                  <a:lnTo>
                    <a:pt x="107414" y="187318"/>
                  </a:lnTo>
                  <a:lnTo>
                    <a:pt x="178670" y="187318"/>
                  </a:lnTo>
                  <a:lnTo>
                    <a:pt x="149417" y="207015"/>
                  </a:lnTo>
                  <a:lnTo>
                    <a:pt x="107414" y="215416"/>
                  </a:lnTo>
                  <a:close/>
                </a:path>
                <a:path w="2409825" h="2809875">
                  <a:moveTo>
                    <a:pt x="178670" y="187318"/>
                  </a:moveTo>
                  <a:lnTo>
                    <a:pt x="107414" y="187318"/>
                  </a:lnTo>
                  <a:lnTo>
                    <a:pt x="138340" y="181069"/>
                  </a:lnTo>
                  <a:lnTo>
                    <a:pt x="163573" y="164020"/>
                  </a:lnTo>
                  <a:lnTo>
                    <a:pt x="180576" y="138717"/>
                  </a:lnTo>
                  <a:lnTo>
                    <a:pt x="186808" y="107708"/>
                  </a:lnTo>
                  <a:lnTo>
                    <a:pt x="180576" y="76698"/>
                  </a:lnTo>
                  <a:lnTo>
                    <a:pt x="163573" y="51395"/>
                  </a:lnTo>
                  <a:lnTo>
                    <a:pt x="138340" y="34346"/>
                  </a:lnTo>
                  <a:lnTo>
                    <a:pt x="107414" y="28097"/>
                  </a:lnTo>
                  <a:lnTo>
                    <a:pt x="177842" y="28097"/>
                  </a:lnTo>
                  <a:lnTo>
                    <a:pt x="183188" y="31727"/>
                  </a:lnTo>
                  <a:lnTo>
                    <a:pt x="206320" y="65985"/>
                  </a:lnTo>
                  <a:lnTo>
                    <a:pt x="214829" y="107708"/>
                  </a:lnTo>
                  <a:lnTo>
                    <a:pt x="206452" y="149825"/>
                  </a:lnTo>
                  <a:lnTo>
                    <a:pt x="183538" y="184040"/>
                  </a:lnTo>
                  <a:lnTo>
                    <a:pt x="178670" y="187318"/>
                  </a:lnTo>
                  <a:close/>
                </a:path>
                <a:path w="2409825" h="2809875">
                  <a:moveTo>
                    <a:pt x="2302410" y="215416"/>
                  </a:moveTo>
                  <a:lnTo>
                    <a:pt x="2260801" y="206884"/>
                  </a:lnTo>
                  <a:lnTo>
                    <a:pt x="2226635" y="183689"/>
                  </a:lnTo>
                  <a:lnTo>
                    <a:pt x="2203503" y="149430"/>
                  </a:lnTo>
                  <a:lnTo>
                    <a:pt x="2194995" y="107708"/>
                  </a:lnTo>
                  <a:lnTo>
                    <a:pt x="2203372" y="65590"/>
                  </a:lnTo>
                  <a:lnTo>
                    <a:pt x="2226285" y="31375"/>
                  </a:lnTo>
                  <a:lnTo>
                    <a:pt x="2260407" y="8400"/>
                  </a:lnTo>
                  <a:lnTo>
                    <a:pt x="2302410" y="0"/>
                  </a:lnTo>
                  <a:lnTo>
                    <a:pt x="2344412" y="8400"/>
                  </a:lnTo>
                  <a:lnTo>
                    <a:pt x="2373665" y="28097"/>
                  </a:lnTo>
                  <a:lnTo>
                    <a:pt x="2302410" y="28097"/>
                  </a:lnTo>
                  <a:lnTo>
                    <a:pt x="2271484" y="34346"/>
                  </a:lnTo>
                  <a:lnTo>
                    <a:pt x="2246250" y="51395"/>
                  </a:lnTo>
                  <a:lnTo>
                    <a:pt x="2229248" y="76698"/>
                  </a:lnTo>
                  <a:lnTo>
                    <a:pt x="2223016" y="107708"/>
                  </a:lnTo>
                  <a:lnTo>
                    <a:pt x="2229248" y="138717"/>
                  </a:lnTo>
                  <a:lnTo>
                    <a:pt x="2246250" y="164020"/>
                  </a:lnTo>
                  <a:lnTo>
                    <a:pt x="2271484" y="181069"/>
                  </a:lnTo>
                  <a:lnTo>
                    <a:pt x="2302410" y="187318"/>
                  </a:lnTo>
                  <a:lnTo>
                    <a:pt x="2373665" y="187318"/>
                  </a:lnTo>
                  <a:lnTo>
                    <a:pt x="2344412" y="207015"/>
                  </a:lnTo>
                  <a:lnTo>
                    <a:pt x="2302410" y="215416"/>
                  </a:lnTo>
                  <a:close/>
                </a:path>
                <a:path w="2409825" h="2809875">
                  <a:moveTo>
                    <a:pt x="2373665" y="187318"/>
                  </a:moveTo>
                  <a:lnTo>
                    <a:pt x="2302410" y="187318"/>
                  </a:lnTo>
                  <a:lnTo>
                    <a:pt x="2333335" y="181069"/>
                  </a:lnTo>
                  <a:lnTo>
                    <a:pt x="2358569" y="164020"/>
                  </a:lnTo>
                  <a:lnTo>
                    <a:pt x="2375571" y="138717"/>
                  </a:lnTo>
                  <a:lnTo>
                    <a:pt x="2381803" y="107708"/>
                  </a:lnTo>
                  <a:lnTo>
                    <a:pt x="2375571" y="76698"/>
                  </a:lnTo>
                  <a:lnTo>
                    <a:pt x="2358569" y="51395"/>
                  </a:lnTo>
                  <a:lnTo>
                    <a:pt x="2333335" y="34346"/>
                  </a:lnTo>
                  <a:lnTo>
                    <a:pt x="2302410" y="28097"/>
                  </a:lnTo>
                  <a:lnTo>
                    <a:pt x="2373665" y="28097"/>
                  </a:lnTo>
                  <a:lnTo>
                    <a:pt x="2378534" y="31375"/>
                  </a:lnTo>
                  <a:lnTo>
                    <a:pt x="2401447" y="65590"/>
                  </a:lnTo>
                  <a:lnTo>
                    <a:pt x="2409824" y="107708"/>
                  </a:lnTo>
                  <a:lnTo>
                    <a:pt x="2401447" y="149825"/>
                  </a:lnTo>
                  <a:lnTo>
                    <a:pt x="2378534" y="184040"/>
                  </a:lnTo>
                  <a:lnTo>
                    <a:pt x="2373665" y="187318"/>
                  </a:lnTo>
                  <a:close/>
                </a:path>
                <a:path w="2409825" h="2809875">
                  <a:moveTo>
                    <a:pt x="1571056" y="2809774"/>
                  </a:moveTo>
                  <a:lnTo>
                    <a:pt x="1529053" y="2801374"/>
                  </a:lnTo>
                  <a:lnTo>
                    <a:pt x="1494931" y="2778398"/>
                  </a:lnTo>
                  <a:lnTo>
                    <a:pt x="1472018" y="2744183"/>
                  </a:lnTo>
                  <a:lnTo>
                    <a:pt x="1463641" y="2702066"/>
                  </a:lnTo>
                  <a:lnTo>
                    <a:pt x="1472018" y="2659949"/>
                  </a:lnTo>
                  <a:lnTo>
                    <a:pt x="1494931" y="2625734"/>
                  </a:lnTo>
                  <a:lnTo>
                    <a:pt x="1529053" y="2602758"/>
                  </a:lnTo>
                  <a:lnTo>
                    <a:pt x="1571056" y="2594358"/>
                  </a:lnTo>
                  <a:lnTo>
                    <a:pt x="1612664" y="2602890"/>
                  </a:lnTo>
                  <a:lnTo>
                    <a:pt x="1641484" y="2622456"/>
                  </a:lnTo>
                  <a:lnTo>
                    <a:pt x="1571056" y="2622456"/>
                  </a:lnTo>
                  <a:lnTo>
                    <a:pt x="1540130" y="2628705"/>
                  </a:lnTo>
                  <a:lnTo>
                    <a:pt x="1514897" y="2645753"/>
                  </a:lnTo>
                  <a:lnTo>
                    <a:pt x="1497894" y="2671056"/>
                  </a:lnTo>
                  <a:lnTo>
                    <a:pt x="1491662" y="2702066"/>
                  </a:lnTo>
                  <a:lnTo>
                    <a:pt x="1497894" y="2733076"/>
                  </a:lnTo>
                  <a:lnTo>
                    <a:pt x="1514897" y="2758379"/>
                  </a:lnTo>
                  <a:lnTo>
                    <a:pt x="1540130" y="2775427"/>
                  </a:lnTo>
                  <a:lnTo>
                    <a:pt x="1571056" y="2781676"/>
                  </a:lnTo>
                  <a:lnTo>
                    <a:pt x="1642312" y="2781676"/>
                  </a:lnTo>
                  <a:lnTo>
                    <a:pt x="1613058" y="2801374"/>
                  </a:lnTo>
                  <a:lnTo>
                    <a:pt x="1571056" y="2809774"/>
                  </a:lnTo>
                  <a:close/>
                </a:path>
                <a:path w="2409825" h="2809875">
                  <a:moveTo>
                    <a:pt x="1642312" y="2781676"/>
                  </a:moveTo>
                  <a:lnTo>
                    <a:pt x="1571056" y="2781676"/>
                  </a:lnTo>
                  <a:lnTo>
                    <a:pt x="1601981" y="2775427"/>
                  </a:lnTo>
                  <a:lnTo>
                    <a:pt x="1627215" y="2758379"/>
                  </a:lnTo>
                  <a:lnTo>
                    <a:pt x="1644217" y="2733076"/>
                  </a:lnTo>
                  <a:lnTo>
                    <a:pt x="1650449" y="2702066"/>
                  </a:lnTo>
                  <a:lnTo>
                    <a:pt x="1644217" y="2671056"/>
                  </a:lnTo>
                  <a:lnTo>
                    <a:pt x="1627215" y="2645753"/>
                  </a:lnTo>
                  <a:lnTo>
                    <a:pt x="1601981" y="2628705"/>
                  </a:lnTo>
                  <a:lnTo>
                    <a:pt x="1571056" y="2622456"/>
                  </a:lnTo>
                  <a:lnTo>
                    <a:pt x="1641484" y="2622456"/>
                  </a:lnTo>
                  <a:lnTo>
                    <a:pt x="1646830" y="2626085"/>
                  </a:lnTo>
                  <a:lnTo>
                    <a:pt x="1669962" y="2660344"/>
                  </a:lnTo>
                  <a:lnTo>
                    <a:pt x="1678470" y="2702066"/>
                  </a:lnTo>
                  <a:lnTo>
                    <a:pt x="1670093" y="2744183"/>
                  </a:lnTo>
                  <a:lnTo>
                    <a:pt x="1647180" y="2778398"/>
                  </a:lnTo>
                  <a:lnTo>
                    <a:pt x="1642312" y="2781676"/>
                  </a:lnTo>
                  <a:close/>
                </a:path>
                <a:path w="2409825" h="2809875">
                  <a:moveTo>
                    <a:pt x="838768" y="2809774"/>
                  </a:moveTo>
                  <a:lnTo>
                    <a:pt x="797159" y="2801374"/>
                  </a:lnTo>
                  <a:lnTo>
                    <a:pt x="762994" y="2778398"/>
                  </a:lnTo>
                  <a:lnTo>
                    <a:pt x="739862" y="2744183"/>
                  </a:lnTo>
                  <a:lnTo>
                    <a:pt x="731353" y="2702066"/>
                  </a:lnTo>
                  <a:lnTo>
                    <a:pt x="739730" y="2659949"/>
                  </a:lnTo>
                  <a:lnTo>
                    <a:pt x="762644" y="2625734"/>
                  </a:lnTo>
                  <a:lnTo>
                    <a:pt x="796765" y="2602758"/>
                  </a:lnTo>
                  <a:lnTo>
                    <a:pt x="838768" y="2594358"/>
                  </a:lnTo>
                  <a:lnTo>
                    <a:pt x="880771" y="2602890"/>
                  </a:lnTo>
                  <a:lnTo>
                    <a:pt x="909553" y="2622456"/>
                  </a:lnTo>
                  <a:lnTo>
                    <a:pt x="838768" y="2622456"/>
                  </a:lnTo>
                  <a:lnTo>
                    <a:pt x="807842" y="2628705"/>
                  </a:lnTo>
                  <a:lnTo>
                    <a:pt x="782609" y="2645753"/>
                  </a:lnTo>
                  <a:lnTo>
                    <a:pt x="765606" y="2671056"/>
                  </a:lnTo>
                  <a:lnTo>
                    <a:pt x="759375" y="2702066"/>
                  </a:lnTo>
                  <a:lnTo>
                    <a:pt x="765606" y="2733076"/>
                  </a:lnTo>
                  <a:lnTo>
                    <a:pt x="782609" y="2758379"/>
                  </a:lnTo>
                  <a:lnTo>
                    <a:pt x="807842" y="2775427"/>
                  </a:lnTo>
                  <a:lnTo>
                    <a:pt x="838768" y="2781676"/>
                  </a:lnTo>
                  <a:lnTo>
                    <a:pt x="909667" y="2781676"/>
                  </a:lnTo>
                  <a:lnTo>
                    <a:pt x="880377" y="2801374"/>
                  </a:lnTo>
                  <a:lnTo>
                    <a:pt x="838768" y="2809774"/>
                  </a:lnTo>
                  <a:close/>
                </a:path>
                <a:path w="2409825" h="2809875">
                  <a:moveTo>
                    <a:pt x="909667" y="2781676"/>
                  </a:moveTo>
                  <a:lnTo>
                    <a:pt x="838768" y="2781676"/>
                  </a:lnTo>
                  <a:lnTo>
                    <a:pt x="869693" y="2775427"/>
                  </a:lnTo>
                  <a:lnTo>
                    <a:pt x="894927" y="2758379"/>
                  </a:lnTo>
                  <a:lnTo>
                    <a:pt x="911930" y="2733076"/>
                  </a:lnTo>
                  <a:lnTo>
                    <a:pt x="918161" y="2702066"/>
                  </a:lnTo>
                  <a:lnTo>
                    <a:pt x="911930" y="2671056"/>
                  </a:lnTo>
                  <a:lnTo>
                    <a:pt x="894927" y="2645753"/>
                  </a:lnTo>
                  <a:lnTo>
                    <a:pt x="869693" y="2628705"/>
                  </a:lnTo>
                  <a:lnTo>
                    <a:pt x="838768" y="2622456"/>
                  </a:lnTo>
                  <a:lnTo>
                    <a:pt x="909553" y="2622456"/>
                  </a:lnTo>
                  <a:lnTo>
                    <a:pt x="914892" y="2626085"/>
                  </a:lnTo>
                  <a:lnTo>
                    <a:pt x="937805" y="2660344"/>
                  </a:lnTo>
                  <a:lnTo>
                    <a:pt x="946183" y="2702066"/>
                  </a:lnTo>
                  <a:lnTo>
                    <a:pt x="937674" y="2744183"/>
                  </a:lnTo>
                  <a:lnTo>
                    <a:pt x="914542" y="2778398"/>
                  </a:lnTo>
                  <a:lnTo>
                    <a:pt x="909667" y="2781676"/>
                  </a:lnTo>
                  <a:close/>
                </a:path>
                <a:path w="2409825" h="2809875">
                  <a:moveTo>
                    <a:pt x="107414" y="2809774"/>
                  </a:moveTo>
                  <a:lnTo>
                    <a:pt x="65412" y="2801374"/>
                  </a:lnTo>
                  <a:lnTo>
                    <a:pt x="31290" y="2778398"/>
                  </a:lnTo>
                  <a:lnTo>
                    <a:pt x="8377" y="2744183"/>
                  </a:lnTo>
                  <a:lnTo>
                    <a:pt x="0" y="2702066"/>
                  </a:lnTo>
                  <a:lnTo>
                    <a:pt x="8377" y="2659949"/>
                  </a:lnTo>
                  <a:lnTo>
                    <a:pt x="31290" y="2625734"/>
                  </a:lnTo>
                  <a:lnTo>
                    <a:pt x="65412" y="2602758"/>
                  </a:lnTo>
                  <a:lnTo>
                    <a:pt x="107414" y="2594358"/>
                  </a:lnTo>
                  <a:lnTo>
                    <a:pt x="149023" y="2602890"/>
                  </a:lnTo>
                  <a:lnTo>
                    <a:pt x="177842" y="2622456"/>
                  </a:lnTo>
                  <a:lnTo>
                    <a:pt x="107414" y="2622456"/>
                  </a:lnTo>
                  <a:lnTo>
                    <a:pt x="76489" y="2628705"/>
                  </a:lnTo>
                  <a:lnTo>
                    <a:pt x="51255" y="2645753"/>
                  </a:lnTo>
                  <a:lnTo>
                    <a:pt x="34253" y="2671056"/>
                  </a:lnTo>
                  <a:lnTo>
                    <a:pt x="28021" y="2702066"/>
                  </a:lnTo>
                  <a:lnTo>
                    <a:pt x="34253" y="2733076"/>
                  </a:lnTo>
                  <a:lnTo>
                    <a:pt x="51255" y="2758379"/>
                  </a:lnTo>
                  <a:lnTo>
                    <a:pt x="76489" y="2775427"/>
                  </a:lnTo>
                  <a:lnTo>
                    <a:pt x="107414" y="2781676"/>
                  </a:lnTo>
                  <a:lnTo>
                    <a:pt x="178670" y="2781676"/>
                  </a:lnTo>
                  <a:lnTo>
                    <a:pt x="149417" y="2801374"/>
                  </a:lnTo>
                  <a:lnTo>
                    <a:pt x="107414" y="2809774"/>
                  </a:lnTo>
                  <a:close/>
                </a:path>
                <a:path w="2409825" h="2809875">
                  <a:moveTo>
                    <a:pt x="178670" y="2781676"/>
                  </a:moveTo>
                  <a:lnTo>
                    <a:pt x="107414" y="2781676"/>
                  </a:lnTo>
                  <a:lnTo>
                    <a:pt x="138340" y="2775427"/>
                  </a:lnTo>
                  <a:lnTo>
                    <a:pt x="163573" y="2758379"/>
                  </a:lnTo>
                  <a:lnTo>
                    <a:pt x="180576" y="2733076"/>
                  </a:lnTo>
                  <a:lnTo>
                    <a:pt x="186808" y="2702066"/>
                  </a:lnTo>
                  <a:lnTo>
                    <a:pt x="180576" y="2671056"/>
                  </a:lnTo>
                  <a:lnTo>
                    <a:pt x="163573" y="2645753"/>
                  </a:lnTo>
                  <a:lnTo>
                    <a:pt x="138340" y="2628705"/>
                  </a:lnTo>
                  <a:lnTo>
                    <a:pt x="107414" y="2622456"/>
                  </a:lnTo>
                  <a:lnTo>
                    <a:pt x="177842" y="2622456"/>
                  </a:lnTo>
                  <a:lnTo>
                    <a:pt x="183188" y="2626085"/>
                  </a:lnTo>
                  <a:lnTo>
                    <a:pt x="206320" y="2660344"/>
                  </a:lnTo>
                  <a:lnTo>
                    <a:pt x="214829" y="2702066"/>
                  </a:lnTo>
                  <a:lnTo>
                    <a:pt x="206452" y="2744183"/>
                  </a:lnTo>
                  <a:lnTo>
                    <a:pt x="183538" y="2778398"/>
                  </a:lnTo>
                  <a:lnTo>
                    <a:pt x="178670" y="2781676"/>
                  </a:lnTo>
                  <a:close/>
                </a:path>
                <a:path w="2409825" h="2809875">
                  <a:moveTo>
                    <a:pt x="2302410" y="2809774"/>
                  </a:moveTo>
                  <a:lnTo>
                    <a:pt x="2260407" y="2801374"/>
                  </a:lnTo>
                  <a:lnTo>
                    <a:pt x="2226285" y="2778398"/>
                  </a:lnTo>
                  <a:lnTo>
                    <a:pt x="2203372" y="2744183"/>
                  </a:lnTo>
                  <a:lnTo>
                    <a:pt x="2194995" y="2702066"/>
                  </a:lnTo>
                  <a:lnTo>
                    <a:pt x="2203372" y="2659949"/>
                  </a:lnTo>
                  <a:lnTo>
                    <a:pt x="2226285" y="2625734"/>
                  </a:lnTo>
                  <a:lnTo>
                    <a:pt x="2260407" y="2602758"/>
                  </a:lnTo>
                  <a:lnTo>
                    <a:pt x="2302410" y="2594358"/>
                  </a:lnTo>
                  <a:lnTo>
                    <a:pt x="2344018" y="2602890"/>
                  </a:lnTo>
                  <a:lnTo>
                    <a:pt x="2372838" y="2622456"/>
                  </a:lnTo>
                  <a:lnTo>
                    <a:pt x="2302410" y="2622456"/>
                  </a:lnTo>
                  <a:lnTo>
                    <a:pt x="2271484" y="2628705"/>
                  </a:lnTo>
                  <a:lnTo>
                    <a:pt x="2246250" y="2645753"/>
                  </a:lnTo>
                  <a:lnTo>
                    <a:pt x="2229248" y="2671056"/>
                  </a:lnTo>
                  <a:lnTo>
                    <a:pt x="2223016" y="2702066"/>
                  </a:lnTo>
                  <a:lnTo>
                    <a:pt x="2229248" y="2733076"/>
                  </a:lnTo>
                  <a:lnTo>
                    <a:pt x="2246250" y="2758379"/>
                  </a:lnTo>
                  <a:lnTo>
                    <a:pt x="2271484" y="2775427"/>
                  </a:lnTo>
                  <a:lnTo>
                    <a:pt x="2302410" y="2781676"/>
                  </a:lnTo>
                  <a:lnTo>
                    <a:pt x="2373665" y="2781676"/>
                  </a:lnTo>
                  <a:lnTo>
                    <a:pt x="2344412" y="2801374"/>
                  </a:lnTo>
                  <a:lnTo>
                    <a:pt x="2302410" y="2809774"/>
                  </a:lnTo>
                  <a:close/>
                </a:path>
                <a:path w="2409825" h="2809875">
                  <a:moveTo>
                    <a:pt x="2373665" y="2781676"/>
                  </a:moveTo>
                  <a:lnTo>
                    <a:pt x="2302410" y="2781676"/>
                  </a:lnTo>
                  <a:lnTo>
                    <a:pt x="2333335" y="2775427"/>
                  </a:lnTo>
                  <a:lnTo>
                    <a:pt x="2358569" y="2758379"/>
                  </a:lnTo>
                  <a:lnTo>
                    <a:pt x="2375571" y="2733076"/>
                  </a:lnTo>
                  <a:lnTo>
                    <a:pt x="2381803" y="2702066"/>
                  </a:lnTo>
                  <a:lnTo>
                    <a:pt x="2375571" y="2671056"/>
                  </a:lnTo>
                  <a:lnTo>
                    <a:pt x="2358569" y="2645753"/>
                  </a:lnTo>
                  <a:lnTo>
                    <a:pt x="2333335" y="2628705"/>
                  </a:lnTo>
                  <a:lnTo>
                    <a:pt x="2302410" y="2622456"/>
                  </a:lnTo>
                  <a:lnTo>
                    <a:pt x="2372838" y="2622456"/>
                  </a:lnTo>
                  <a:lnTo>
                    <a:pt x="2378184" y="2626085"/>
                  </a:lnTo>
                  <a:lnTo>
                    <a:pt x="2401316" y="2660344"/>
                  </a:lnTo>
                  <a:lnTo>
                    <a:pt x="2409824" y="2702066"/>
                  </a:lnTo>
                  <a:lnTo>
                    <a:pt x="2401447" y="2744183"/>
                  </a:lnTo>
                  <a:lnTo>
                    <a:pt x="2378534" y="2778398"/>
                  </a:lnTo>
                  <a:lnTo>
                    <a:pt x="2373665" y="27816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884169" y="1011084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120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r>
              <a:rPr sz="2250" b="1" spc="125" dirty="0">
                <a:solidFill>
                  <a:srgbClr val="FFFFFF"/>
                </a:solidFill>
                <a:latin typeface="Roboto Bk"/>
                <a:cs typeface="Roboto Bk"/>
              </a:rPr>
              <a:t>3</a:t>
            </a:r>
            <a:endParaRPr sz="2250">
              <a:latin typeface="Roboto Bk"/>
              <a:cs typeface="Roboto B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3922" y="2336609"/>
            <a:ext cx="11408677" cy="7060907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В университете, обучающем студентов и осуществляющем набор абитуриентов, важно иметь программную систему, обеспечивающую: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•	автоматизацию рейтинговых списков абитуриентов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•	сдачу лабораторных работ в электронной форме и контрольных работ в онлайн формате с автоматическим указанием баллов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300" b="1" spc="114" dirty="0">
                <a:solidFill>
                  <a:srgbClr val="FFFFFF"/>
                </a:solidFill>
                <a:latin typeface="Roboto Bk"/>
                <a:cs typeface="Roboto Bk"/>
              </a:rPr>
              <a:t>•	новостную ленту с возможностью написания статей любым пользователем программной системы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endParaRPr lang="ru-RU" sz="3300" dirty="0">
              <a:latin typeface="Roboto Bk"/>
              <a:cs typeface="Roboto B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0269" y="2837695"/>
            <a:ext cx="7203048" cy="641863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0001250" cy="10287000"/>
          </a:xfrm>
          <a:custGeom>
            <a:avLst/>
            <a:gdLst/>
            <a:ahLst/>
            <a:cxnLst/>
            <a:rect l="l" t="t" r="r" b="b"/>
            <a:pathLst>
              <a:path w="10001250" h="10287000">
                <a:moveTo>
                  <a:pt x="1000124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001249" y="0"/>
                </a:lnTo>
                <a:lnTo>
                  <a:pt x="10001249" y="10286999"/>
                </a:lnTo>
                <a:close/>
              </a:path>
            </a:pathLst>
          </a:custGeom>
          <a:solidFill>
            <a:srgbClr val="181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1239" y="610994"/>
            <a:ext cx="7022465" cy="740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700" spc="335" dirty="0"/>
              <a:t>ЭТАПЫ</a:t>
            </a:r>
            <a:r>
              <a:rPr sz="4700" spc="-270" dirty="0"/>
              <a:t> </a:t>
            </a:r>
            <a:r>
              <a:rPr sz="4700" spc="245" dirty="0"/>
              <a:t>СОЗ </a:t>
            </a:r>
            <a:r>
              <a:rPr sz="4700" spc="425" dirty="0"/>
              <a:t> </a:t>
            </a:r>
            <a:r>
              <a:rPr sz="4700" spc="195" dirty="0"/>
              <a:t>АНИЯ</a:t>
            </a:r>
            <a:r>
              <a:rPr sz="4700" spc="-270" dirty="0"/>
              <a:t> </a:t>
            </a:r>
            <a:r>
              <a:rPr sz="4700" spc="450" dirty="0"/>
              <a:t>Б</a:t>
            </a:r>
            <a:r>
              <a:rPr sz="4700" spc="2190" dirty="0"/>
              <a:t> </a:t>
            </a:r>
            <a:endParaRPr sz="4700"/>
          </a:p>
        </p:txBody>
      </p:sp>
      <p:sp>
        <p:nvSpPr>
          <p:cNvPr id="5" name="object 5"/>
          <p:cNvSpPr txBox="1"/>
          <p:nvPr/>
        </p:nvSpPr>
        <p:spPr>
          <a:xfrm>
            <a:off x="16884169" y="1011082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120" dirty="0">
                <a:solidFill>
                  <a:srgbClr val="181724"/>
                </a:solidFill>
                <a:latin typeface="Roboto Bk"/>
                <a:cs typeface="Roboto Bk"/>
              </a:rPr>
              <a:t>0</a:t>
            </a:r>
            <a:r>
              <a:rPr sz="2250" b="1" spc="125" dirty="0">
                <a:solidFill>
                  <a:srgbClr val="181724"/>
                </a:solidFill>
                <a:latin typeface="Roboto Bk"/>
                <a:cs typeface="Roboto Bk"/>
              </a:rPr>
              <a:t>4</a:t>
            </a:r>
            <a:endParaRPr sz="2250">
              <a:latin typeface="Roboto Bk"/>
              <a:cs typeface="Roboto B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54101" y="2900362"/>
            <a:ext cx="152400" cy="4495800"/>
            <a:chOff x="2054101" y="2900362"/>
            <a:chExt cx="152400" cy="44958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4101" y="2900362"/>
              <a:ext cx="152400" cy="152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4101" y="3624262"/>
              <a:ext cx="152400" cy="1523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101" y="4348162"/>
              <a:ext cx="152400" cy="152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4101" y="5795962"/>
              <a:ext cx="152400" cy="152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4101" y="7243761"/>
              <a:ext cx="152400" cy="152399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90025D8-0DAF-43EE-A815-39084CF55726}"/>
              </a:ext>
            </a:extLst>
          </p:cNvPr>
          <p:cNvSpPr/>
          <p:nvPr/>
        </p:nvSpPr>
        <p:spPr>
          <a:xfrm>
            <a:off x="1219200" y="1962398"/>
            <a:ext cx="2227580" cy="6513841"/>
          </a:xfrm>
          <a:prstGeom prst="rect">
            <a:avLst/>
          </a:prstGeom>
          <a:solidFill>
            <a:srgbClr val="18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bject 12"/>
          <p:cNvSpPr txBox="1"/>
          <p:nvPr/>
        </p:nvSpPr>
        <p:spPr>
          <a:xfrm>
            <a:off x="1087858" y="1743598"/>
            <a:ext cx="10001250" cy="7385996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3500" b="1" spc="165" dirty="0">
                <a:solidFill>
                  <a:srgbClr val="FFFFFF"/>
                </a:solidFill>
                <a:latin typeface="Roboto Bk"/>
                <a:cs typeface="Roboto Bk"/>
              </a:rPr>
              <a:t>1</a:t>
            </a:r>
            <a:r>
              <a:rPr sz="2350" spc="515" dirty="0">
                <a:solidFill>
                  <a:srgbClr val="FFFFFF"/>
                </a:solidFill>
                <a:highlight>
                  <a:srgbClr val="181724"/>
                </a:highlight>
                <a:latin typeface="Tahoma"/>
                <a:cs typeface="Tahoma"/>
              </a:rPr>
              <a:t>.</a:t>
            </a:r>
            <a:r>
              <a:rPr sz="2350" spc="-355" dirty="0">
                <a:solidFill>
                  <a:srgbClr val="FFFFFF"/>
                </a:solidFill>
                <a:highlight>
                  <a:srgbClr val="181724"/>
                </a:highlight>
                <a:latin typeface="Tahoma"/>
                <a:cs typeface="Tahoma"/>
              </a:rPr>
              <a:t> </a:t>
            </a: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Проектирование</a:t>
            </a:r>
          </a:p>
          <a:p>
            <a:pPr marL="927100" lvl="1" indent="-457200">
              <a:spcBef>
                <a:spcPts val="1595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Диаграмма прецендентов</a:t>
            </a:r>
          </a:p>
          <a:p>
            <a:pPr marL="927100" lvl="1" indent="-457200">
              <a:spcBef>
                <a:spcPts val="1595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Диаграмма классов</a:t>
            </a:r>
          </a:p>
          <a:p>
            <a:pPr marL="927100" lvl="1" indent="-457200">
              <a:spcBef>
                <a:spcPts val="1595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Диаграмма состояний</a:t>
            </a:r>
          </a:p>
          <a:p>
            <a:pPr marL="927100" lvl="1" indent="-457200">
              <a:spcBef>
                <a:spcPts val="1595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Диаграмма последовательностей</a:t>
            </a:r>
          </a:p>
          <a:p>
            <a:pPr marL="927100" lvl="1" indent="-457200">
              <a:spcBef>
                <a:spcPts val="1595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highlight>
                  <a:srgbClr val="181724"/>
                </a:highlight>
                <a:latin typeface="Roboto Bk"/>
                <a:cs typeface="Tahoma"/>
              </a:rPr>
              <a:t>Диаграмма видов деятельности</a:t>
            </a:r>
            <a:endParaRPr lang="ru-RU" sz="3500" dirty="0">
              <a:highlight>
                <a:srgbClr val="181724"/>
              </a:highlight>
              <a:latin typeface="Roboto Bk"/>
              <a:cs typeface="Roboto Bk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500" b="1" spc="165" dirty="0">
                <a:solidFill>
                  <a:srgbClr val="FFFFFF"/>
                </a:solidFill>
                <a:latin typeface="Roboto Bk"/>
                <a:cs typeface="Roboto Bk"/>
              </a:rPr>
              <a:t>2</a:t>
            </a:r>
            <a:r>
              <a:rPr sz="2350" spc="51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350" spc="-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ru-RU" sz="3500" b="1" spc="285" dirty="0">
                <a:solidFill>
                  <a:srgbClr val="FFFFFF"/>
                </a:solidFill>
                <a:latin typeface="Roboto Bk"/>
                <a:cs typeface="Tahoma"/>
              </a:rPr>
              <a:t>Реализация</a:t>
            </a:r>
          </a:p>
          <a:p>
            <a:pPr marL="927100" lvl="1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latin typeface="Roboto Bk"/>
                <a:cs typeface="Tahoma"/>
              </a:rPr>
              <a:t>Реализация сервера</a:t>
            </a:r>
          </a:p>
          <a:p>
            <a:pPr marL="927100" lvl="1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ru-RU" sz="3500" b="1" spc="285" dirty="0">
                <a:solidFill>
                  <a:srgbClr val="FFFFFF"/>
                </a:solidFill>
                <a:latin typeface="Roboto Bk"/>
                <a:cs typeface="Tahoma"/>
              </a:rPr>
              <a:t>Реализация клиента</a:t>
            </a:r>
            <a:endParaRPr sz="3500" dirty="0">
              <a:latin typeface="Roboto Bk"/>
              <a:cs typeface="Roboto Bk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500" b="1" spc="165" dirty="0">
                <a:solidFill>
                  <a:srgbClr val="FFFFFF"/>
                </a:solidFill>
                <a:latin typeface="Roboto Bk"/>
                <a:cs typeface="Roboto Bk"/>
              </a:rPr>
              <a:t>3</a:t>
            </a:r>
            <a:r>
              <a:rPr lang="ru-RU" sz="2350" spc="51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lang="ru-RU" sz="2350" spc="-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ru-RU" sz="3500" b="1" spc="285" dirty="0">
                <a:solidFill>
                  <a:srgbClr val="FFFFFF"/>
                </a:solidFill>
                <a:latin typeface="Roboto Bk"/>
                <a:cs typeface="Tahoma"/>
              </a:rPr>
              <a:t>Ручное тестирование</a:t>
            </a:r>
            <a:endParaRPr lang="ru-RU" sz="3500" dirty="0">
              <a:latin typeface="Roboto Bk"/>
              <a:cs typeface="Roboto B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4659" y="1409735"/>
            <a:ext cx="2227580" cy="95250"/>
          </a:xfrm>
          <a:custGeom>
            <a:avLst/>
            <a:gdLst/>
            <a:ahLst/>
            <a:cxnLst/>
            <a:rect l="l" t="t" r="r" b="b"/>
            <a:pathLst>
              <a:path w="2227580" h="95250">
                <a:moveTo>
                  <a:pt x="2227410" y="95249"/>
                </a:moveTo>
                <a:lnTo>
                  <a:pt x="0" y="95249"/>
                </a:lnTo>
                <a:lnTo>
                  <a:pt x="0" y="0"/>
                </a:lnTo>
                <a:lnTo>
                  <a:pt x="2227410" y="0"/>
                </a:lnTo>
                <a:lnTo>
                  <a:pt x="2227410" y="95249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141" y="3149253"/>
            <a:ext cx="3076574" cy="3076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361" y="6477381"/>
            <a:ext cx="10629900" cy="984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300" spc="375" dirty="0"/>
              <a:t>ЭТАП</a:t>
            </a:r>
            <a:r>
              <a:rPr sz="6300" spc="-380" dirty="0"/>
              <a:t> </a:t>
            </a:r>
            <a:r>
              <a:rPr sz="6300" spc="365" dirty="0"/>
              <a:t>ПРОЕКТИРОВАНИЯ</a:t>
            </a:r>
            <a:endParaRPr sz="63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5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120" dirty="0">
                <a:solidFill>
                  <a:srgbClr val="FFFFFF"/>
                </a:solidFill>
                <a:latin typeface="Roboto Bk"/>
                <a:cs typeface="Roboto Bk"/>
              </a:rPr>
              <a:t>0</a:t>
            </a:r>
            <a:r>
              <a:rPr sz="2250" b="1" spc="125" dirty="0">
                <a:solidFill>
                  <a:srgbClr val="FFFFFF"/>
                </a:solidFill>
                <a:latin typeface="Roboto Bk"/>
                <a:cs typeface="Roboto Bk"/>
              </a:rPr>
              <a:t>5</a:t>
            </a:r>
            <a:endParaRPr sz="2250">
              <a:latin typeface="Roboto Bk"/>
              <a:cs typeface="Roboto B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884169" y="1011082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0</a:t>
            </a:r>
            <a:r>
              <a:rPr sz="22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6</a:t>
            </a:r>
            <a:endParaRPr sz="2250" dirty="0">
              <a:latin typeface="Microsoft Sans Serif"/>
              <a:cs typeface="Microsoft Sans Serif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6BA5C4-1B79-4FDA-A194-078E1B46E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5" y="224762"/>
            <a:ext cx="11643685" cy="971933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0" y="140651"/>
            <a:ext cx="9641156" cy="174086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ru-RU" sz="5600" spc="300" dirty="0">
                <a:solidFill>
                  <a:srgbClr val="181724"/>
                </a:solidFill>
              </a:rPr>
              <a:t>Диаграмма прецендентов</a:t>
            </a:r>
            <a:endParaRPr sz="5600" spc="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D19EC-0AF7-49C4-A5F7-392AD5D49E5D}"/>
              </a:ext>
            </a:extLst>
          </p:cNvPr>
          <p:cNvSpPr txBox="1"/>
          <p:nvPr/>
        </p:nvSpPr>
        <p:spPr>
          <a:xfrm>
            <a:off x="12192000" y="1775880"/>
            <a:ext cx="5486400" cy="839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Актеры: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Пользователь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Администратор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Преподаватель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Студент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endParaRPr lang="ru-RU" sz="3200" b="1" spc="114" dirty="0">
              <a:solidFill>
                <a:srgbClr val="181724"/>
              </a:solidFill>
              <a:latin typeface="Roboto Bk"/>
              <a:cs typeface="Roboto Bk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Подсистемы: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Авторизация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Курсы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Новости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Личный кабинет</a:t>
            </a: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" panose="020B0604020202020204" pitchFamily="34" charset="0"/>
              <a:buChar char="•"/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Рейтинговые списки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86C0BD-37FC-406B-B8B0-4AA2F2834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230138"/>
            <a:ext cx="9829800" cy="96556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899287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spc="560" dirty="0">
                <a:solidFill>
                  <a:srgbClr val="181724"/>
                </a:solidFill>
              </a:rPr>
              <a:t>Диаграмма классов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0</a:t>
            </a:r>
            <a:r>
              <a:rPr lang="ru-RU" sz="22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7</a:t>
            </a:r>
            <a:endParaRPr sz="22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C8BC5-AE3D-4AF6-92EC-412CC129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9634"/>
            <a:ext cx="6477000" cy="96044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8800" y="474426"/>
            <a:ext cx="701040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spc="560" dirty="0">
                <a:solidFill>
                  <a:srgbClr val="181724"/>
                </a:solidFill>
              </a:rPr>
              <a:t>Диаграмма состояний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0</a:t>
            </a:r>
            <a:r>
              <a:rPr lang="ru-RU" sz="22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8</a:t>
            </a:r>
            <a:endParaRPr sz="2250" dirty="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CF868-1CDA-466E-BD16-1012D104365C}"/>
              </a:ext>
            </a:extLst>
          </p:cNvPr>
          <p:cNvSpPr txBox="1"/>
          <p:nvPr/>
        </p:nvSpPr>
        <p:spPr>
          <a:xfrm>
            <a:off x="8558213" y="1562100"/>
            <a:ext cx="7977187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При создании теста преподаватель может указать дату окончания теста и доступность его для студентов сразу по созданию.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«Просрочен» - прошла дата окончания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«Закрыт» - преподаватель вручную явно установил маркер закрытости</a:t>
            </a:r>
          </a:p>
          <a:p>
            <a:pPr marL="12700"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«Доступен» - не прошел срок и не закрыт явно</a:t>
            </a: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734695" algn="l"/>
                <a:tab pos="2470785" algn="l"/>
                <a:tab pos="5778500" algn="l"/>
                <a:tab pos="7849870" algn="l"/>
              </a:tabLst>
            </a:pPr>
            <a:r>
              <a:rPr lang="ru-RU" sz="3200" b="1" spc="114" dirty="0">
                <a:solidFill>
                  <a:srgbClr val="181724"/>
                </a:solidFill>
                <a:latin typeface="Roboto Bk"/>
                <a:cs typeface="Roboto Bk"/>
              </a:rPr>
              <a:t>«Пройден» – маркер для конкретного студента, если он его прошел</a:t>
            </a:r>
          </a:p>
        </p:txBody>
      </p:sp>
    </p:spTree>
    <p:extLst>
      <p:ext uri="{BB962C8B-B14F-4D97-AF65-F5344CB8AC3E}">
        <p14:creationId xmlns:p14="http://schemas.microsoft.com/office/powerpoint/2010/main" val="266125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69" y="230138"/>
            <a:ext cx="10848432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4000" spc="560" dirty="0">
                <a:solidFill>
                  <a:srgbClr val="181724"/>
                </a:solidFill>
              </a:rPr>
              <a:t>Диаграмма последовательностей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6884169" y="1011083"/>
            <a:ext cx="3886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170" dirty="0">
                <a:solidFill>
                  <a:srgbClr val="181724"/>
                </a:solidFill>
                <a:latin typeface="Microsoft Sans Serif"/>
                <a:cs typeface="Microsoft Sans Serif"/>
              </a:rPr>
              <a:t>0</a:t>
            </a:r>
            <a:r>
              <a:rPr lang="ru-RU" sz="2250" spc="175" dirty="0">
                <a:solidFill>
                  <a:srgbClr val="181724"/>
                </a:solidFill>
                <a:latin typeface="Microsoft Sans Serif"/>
                <a:cs typeface="Microsoft Sans Serif"/>
              </a:rPr>
              <a:t>9</a:t>
            </a:r>
            <a:endParaRPr sz="2250" dirty="0">
              <a:latin typeface="Microsoft Sans Serif"/>
              <a:cs typeface="Microsoft Sans Serif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F090D4-28EA-4128-B41F-966C4A53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9" y="1311665"/>
            <a:ext cx="15791887" cy="7720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84D96-4475-48D4-92AE-24C7BA8C7FA9}"/>
              </a:ext>
            </a:extLst>
          </p:cNvPr>
          <p:cNvSpPr txBox="1"/>
          <p:nvPr/>
        </p:nvSpPr>
        <p:spPr>
          <a:xfrm>
            <a:off x="533400" y="9486900"/>
            <a:ext cx="144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spc="114" dirty="0">
                <a:solidFill>
                  <a:srgbClr val="181724"/>
                </a:solidFill>
                <a:latin typeface="Roboto Bk"/>
                <a:cs typeface="Roboto Bk"/>
              </a:rPr>
              <a:t>*ФИС - Федеральная информационная система обеспечения проведения государственной итоговой аттестации</a:t>
            </a:r>
          </a:p>
        </p:txBody>
      </p:sp>
    </p:spTree>
    <p:extLst>
      <p:ext uri="{BB962C8B-B14F-4D97-AF65-F5344CB8AC3E}">
        <p14:creationId xmlns:p14="http://schemas.microsoft.com/office/powerpoint/2010/main" val="271509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408</Words>
  <Application>Microsoft Office PowerPoint</Application>
  <PresentationFormat>Произвольный</PresentationFormat>
  <Paragraphs>78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Lucida Sans Unicode</vt:lpstr>
      <vt:lpstr>Microsoft Sans Serif</vt:lpstr>
      <vt:lpstr>Roboto</vt:lpstr>
      <vt:lpstr>Roboto Bk</vt:lpstr>
      <vt:lpstr>Tahoma</vt:lpstr>
      <vt:lpstr>Office Theme</vt:lpstr>
      <vt:lpstr>Программная система «Университет»</vt:lpstr>
      <vt:lpstr>Цель работы</vt:lpstr>
      <vt:lpstr>Описание предметной области</vt:lpstr>
      <vt:lpstr>ЭТАПЫ СОЗ  АНИЯ Б </vt:lpstr>
      <vt:lpstr>ЭТАП ПРОЕКТИРОВАНИЯ</vt:lpstr>
      <vt:lpstr>Диаграмма прецендентов</vt:lpstr>
      <vt:lpstr>Диаграмма классов</vt:lpstr>
      <vt:lpstr>Диаграмма состояний</vt:lpstr>
      <vt:lpstr>Диаграмма последовательностей</vt:lpstr>
      <vt:lpstr>Диаграмма классов</vt:lpstr>
      <vt:lpstr>РЕАЛИЗАЦИЯ</vt:lpstr>
      <vt:lpstr>Главная страница</vt:lpstr>
      <vt:lpstr>Страница профиля</vt:lpstr>
      <vt:lpstr>Страница входа/регистрации</vt:lpstr>
      <vt:lpstr>Страница входа/регистрации</vt:lpstr>
      <vt:lpstr>Соединение с помощью API</vt:lpstr>
      <vt:lpstr>Метод обработки теста</vt:lpstr>
      <vt:lpstr>ЗАКЛЮЧЕНИЕ</vt:lpstr>
      <vt:lpstr>Компонент «Test»</vt:lpstr>
      <vt:lpstr>Переключение вкладок профиля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Программная система «Университет»</dc:title>
  <cp:lastModifiedBy>Grachev Daniel</cp:lastModifiedBy>
  <cp:revision>6</cp:revision>
  <dcterms:created xsi:type="dcterms:W3CDTF">2022-05-25T17:14:29Z</dcterms:created>
  <dcterms:modified xsi:type="dcterms:W3CDTF">2022-12-23T04:36:55Z</dcterms:modified>
</cp:coreProperties>
</file>